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Proxima Nova"/>
      <p:regular r:id="rId26"/>
      <p:bold r:id="rId27"/>
      <p:italic r:id="rId28"/>
      <p:boldItalic r:id="rId29"/>
    </p:embeddedFont>
    <p:embeddedFont>
      <p:font typeface="Helvetica Neue"/>
      <p:regular r:id="rId30"/>
      <p:bold r:id="rId31"/>
      <p:italic r:id="rId32"/>
      <p:boldItalic r:id="rId33"/>
    </p:embeddedFont>
    <p:embeddedFont>
      <p:font typeface="Helvetica Neue Light"/>
      <p:regular r:id="rId34"/>
      <p:bold r:id="rId35"/>
      <p:italic r:id="rId36"/>
      <p:boldItalic r:id="rId37"/>
    </p:embeddedFont>
    <p:embeddedFont>
      <p:font typeface="Questrial"/>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
          <p15:clr>
            <a:srgbClr val="A4A3A4"/>
          </p15:clr>
        </p15:guide>
        <p15:guide id="2" pos="216">
          <p15:clr>
            <a:srgbClr val="A4A3A4"/>
          </p15:clr>
        </p15:guide>
        <p15:guide id="3" orient="horz" pos="3024">
          <p15:clr>
            <a:srgbClr val="A4A3A4"/>
          </p15:clr>
        </p15:guide>
        <p15:guide id="4" pos="707">
          <p15:clr>
            <a:srgbClr val="A4A3A4"/>
          </p15:clr>
        </p15:guide>
        <p15:guide id="5" pos="819">
          <p15:clr>
            <a:srgbClr val="A4A3A4"/>
          </p15:clr>
        </p15:guide>
        <p15:guide id="6" pos="1318">
          <p15:clr>
            <a:srgbClr val="A4A3A4"/>
          </p15:clr>
        </p15:guide>
        <p15:guide id="7" pos="1419">
          <p15:clr>
            <a:srgbClr val="A4A3A4"/>
          </p15:clr>
        </p15:guide>
        <p15:guide id="8" pos="1917">
          <p15:clr>
            <a:srgbClr val="A4A3A4"/>
          </p15:clr>
        </p15:guide>
        <p15:guide id="9" pos="2024">
          <p15:clr>
            <a:srgbClr val="A4A3A4"/>
          </p15:clr>
        </p15:guide>
        <p15:guide id="10" pos="2523">
          <p15:clr>
            <a:srgbClr val="A4A3A4"/>
          </p15:clr>
        </p15:guide>
        <p15:guide id="11" pos="2630">
          <p15:clr>
            <a:srgbClr val="A4A3A4"/>
          </p15:clr>
        </p15:guide>
        <p15:guide id="12" pos="3130">
          <p15:clr>
            <a:srgbClr val="A4A3A4"/>
          </p15:clr>
        </p15:guide>
        <p15:guide id="13" pos="3237">
          <p15:clr>
            <a:srgbClr val="A4A3A4"/>
          </p15:clr>
        </p15:guide>
        <p15:guide id="14" pos="3734">
          <p15:clr>
            <a:srgbClr val="A4A3A4"/>
          </p15:clr>
        </p15:guide>
        <p15:guide id="15" pos="3843">
          <p15:clr>
            <a:srgbClr val="A4A3A4"/>
          </p15:clr>
        </p15:guide>
        <p15:guide id="16" pos="4341">
          <p15:clr>
            <a:srgbClr val="A4A3A4"/>
          </p15:clr>
        </p15:guide>
        <p15:guide id="17" pos="4448">
          <p15:clr>
            <a:srgbClr val="A4A3A4"/>
          </p15:clr>
        </p15:guide>
        <p15:guide id="18" pos="4946">
          <p15:clr>
            <a:srgbClr val="A4A3A4"/>
          </p15:clr>
        </p15:guide>
        <p15:guide id="19" pos="5053">
          <p15:clr>
            <a:srgbClr val="A4A3A4"/>
          </p15:clr>
        </p15:guide>
        <p15:guide id="20" pos="5546">
          <p15:clr>
            <a:srgbClr val="A4A3A4"/>
          </p15:clr>
        </p15:guide>
        <p15:guide id="21" orient="horz" pos="10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A740B8-CD5B-4A64-B970-24014D7882B5}">
  <a:tblStyle styleId="{9EA740B8-CD5B-4A64-B970-24014D7882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2B11C5F-51EB-4579-92C1-A1877B27B7A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 orient="horz"/>
        <p:guide pos="216"/>
        <p:guide pos="3024" orient="horz"/>
        <p:guide pos="707"/>
        <p:guide pos="819"/>
        <p:guide pos="1318"/>
        <p:guide pos="1419"/>
        <p:guide pos="1917"/>
        <p:guide pos="2024"/>
        <p:guide pos="2523"/>
        <p:guide pos="2630"/>
        <p:guide pos="3130"/>
        <p:guide pos="3237"/>
        <p:guide pos="3734"/>
        <p:guide pos="3843"/>
        <p:guide pos="4341"/>
        <p:guide pos="4448"/>
        <p:guide pos="4946"/>
        <p:guide pos="5053"/>
        <p:guide pos="5546"/>
        <p:guide pos="108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roximaNova-regular.fntdata"/><Relationship Id="rId25" Type="http://schemas.openxmlformats.org/officeDocument/2006/relationships/slide" Target="slides/slide19.xml"/><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5.xml"/><Relationship Id="rId33" Type="http://schemas.openxmlformats.org/officeDocument/2006/relationships/font" Target="fonts/HelveticaNeue-boldItalic.fntdata"/><Relationship Id="rId10" Type="http://schemas.openxmlformats.org/officeDocument/2006/relationships/slide" Target="slides/slide4.xml"/><Relationship Id="rId32" Type="http://schemas.openxmlformats.org/officeDocument/2006/relationships/font" Target="fonts/HelveticaNeue-italic.fntdata"/><Relationship Id="rId13" Type="http://schemas.openxmlformats.org/officeDocument/2006/relationships/slide" Target="slides/slide7.xml"/><Relationship Id="rId35" Type="http://schemas.openxmlformats.org/officeDocument/2006/relationships/font" Target="fonts/HelveticaNeueLight-bold.fntdata"/><Relationship Id="rId12" Type="http://schemas.openxmlformats.org/officeDocument/2006/relationships/slide" Target="slides/slide6.xml"/><Relationship Id="rId34" Type="http://schemas.openxmlformats.org/officeDocument/2006/relationships/font" Target="fonts/HelveticaNeueLight-regular.fntdata"/><Relationship Id="rId15" Type="http://schemas.openxmlformats.org/officeDocument/2006/relationships/slide" Target="slides/slide9.xml"/><Relationship Id="rId37" Type="http://schemas.openxmlformats.org/officeDocument/2006/relationships/font" Target="fonts/HelveticaNeueLight-boldItalic.fntdata"/><Relationship Id="rId14" Type="http://schemas.openxmlformats.org/officeDocument/2006/relationships/slide" Target="slides/slide8.xml"/><Relationship Id="rId36" Type="http://schemas.openxmlformats.org/officeDocument/2006/relationships/font" Target="fonts/HelveticaNeueLight-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Questrial-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4188cc5ac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188cc5ac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83c12ba98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83c12ba98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3c12ba9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3c12ba9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b2a33842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b2a33842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83c12ba98_0_3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83c12ba98_0_3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3c12ba98_0_3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3c12ba98_0_3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3c12ba98_0_3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3c12ba98_0_3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83c12ba98_0_3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83c12ba98_0_3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3c12ba98_0_3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3c12ba98_0_3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83c12ba98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83c12ba98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83c12ba98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b83c12ba98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49afd128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9afd128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4b2a33842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4b2a33842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83c12ba9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83c12ba9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83c12ba9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83c12ba9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4b2a33842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4b2a33842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83c12ba9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83c12ba9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Reduce the information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83c12ba9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83c12ba9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3c12ba9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3c12ba9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Helvetica Neue"/>
              <a:buNone/>
              <a:defRPr sz="5200">
                <a:latin typeface="Helvetica Neue"/>
                <a:ea typeface="Helvetica Neue"/>
                <a:cs typeface="Helvetica Neue"/>
                <a:sym typeface="Helvetica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800"/>
              <a:buFont typeface="Helvetica Neue"/>
              <a:buNone/>
              <a:defRPr sz="2800">
                <a:solidFill>
                  <a:srgbClr val="000000"/>
                </a:solidFill>
                <a:latin typeface="Helvetica Neue"/>
                <a:ea typeface="Helvetica Neue"/>
                <a:cs typeface="Helvetica Neue"/>
                <a:sym typeface="Helvetica Neu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Helvetica Neue"/>
              <a:buNone/>
              <a:defRPr sz="3600">
                <a:latin typeface="Helvetica Neue"/>
                <a:ea typeface="Helvetica Neue"/>
                <a:cs typeface="Helvetica Neue"/>
                <a:sym typeface="Helvetica Neu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Font typeface="Helvetica Neue"/>
              <a:buNone/>
              <a:defRPr>
                <a:latin typeface="Helvetica Neue"/>
                <a:ea typeface="Helvetica Neue"/>
                <a:cs typeface="Helvetica Neue"/>
                <a:sym typeface="Helvetica Neue"/>
              </a:defRPr>
            </a:lvl2pPr>
            <a:lvl3pPr lvl="2">
              <a:spcBef>
                <a:spcPts val="0"/>
              </a:spcBef>
              <a:spcAft>
                <a:spcPts val="0"/>
              </a:spcAft>
              <a:buSzPts val="2800"/>
              <a:buFont typeface="Helvetica Neue"/>
              <a:buNone/>
              <a:defRPr>
                <a:latin typeface="Helvetica Neue"/>
                <a:ea typeface="Helvetica Neue"/>
                <a:cs typeface="Helvetica Neue"/>
                <a:sym typeface="Helvetica Neue"/>
              </a:defRPr>
            </a:lvl3pPr>
            <a:lvl4pPr lvl="3">
              <a:spcBef>
                <a:spcPts val="0"/>
              </a:spcBef>
              <a:spcAft>
                <a:spcPts val="0"/>
              </a:spcAft>
              <a:buSzPts val="2800"/>
              <a:buFont typeface="Helvetica Neue"/>
              <a:buNone/>
              <a:defRPr>
                <a:latin typeface="Helvetica Neue"/>
                <a:ea typeface="Helvetica Neue"/>
                <a:cs typeface="Helvetica Neue"/>
                <a:sym typeface="Helvetica Neue"/>
              </a:defRPr>
            </a:lvl4pPr>
            <a:lvl5pPr lvl="4">
              <a:spcBef>
                <a:spcPts val="0"/>
              </a:spcBef>
              <a:spcAft>
                <a:spcPts val="0"/>
              </a:spcAft>
              <a:buSzPts val="2800"/>
              <a:buFont typeface="Helvetica Neue"/>
              <a:buNone/>
              <a:defRPr>
                <a:latin typeface="Helvetica Neue"/>
                <a:ea typeface="Helvetica Neue"/>
                <a:cs typeface="Helvetica Neue"/>
                <a:sym typeface="Helvetica Neue"/>
              </a:defRPr>
            </a:lvl5pPr>
            <a:lvl6pPr lvl="5">
              <a:spcBef>
                <a:spcPts val="0"/>
              </a:spcBef>
              <a:spcAft>
                <a:spcPts val="0"/>
              </a:spcAft>
              <a:buSzPts val="2800"/>
              <a:buFont typeface="Helvetica Neue"/>
              <a:buNone/>
              <a:defRPr>
                <a:latin typeface="Helvetica Neue"/>
                <a:ea typeface="Helvetica Neue"/>
                <a:cs typeface="Helvetica Neue"/>
                <a:sym typeface="Helvetica Neue"/>
              </a:defRPr>
            </a:lvl6pPr>
            <a:lvl7pPr lvl="6">
              <a:spcBef>
                <a:spcPts val="0"/>
              </a:spcBef>
              <a:spcAft>
                <a:spcPts val="0"/>
              </a:spcAft>
              <a:buSzPts val="2800"/>
              <a:buFont typeface="Helvetica Neue"/>
              <a:buNone/>
              <a:defRPr>
                <a:latin typeface="Helvetica Neue"/>
                <a:ea typeface="Helvetica Neue"/>
                <a:cs typeface="Helvetica Neue"/>
                <a:sym typeface="Helvetica Neue"/>
              </a:defRPr>
            </a:lvl7pPr>
            <a:lvl8pPr lvl="7">
              <a:spcBef>
                <a:spcPts val="0"/>
              </a:spcBef>
              <a:spcAft>
                <a:spcPts val="0"/>
              </a:spcAft>
              <a:buSzPts val="2800"/>
              <a:buFont typeface="Helvetica Neue"/>
              <a:buNone/>
              <a:defRPr>
                <a:latin typeface="Helvetica Neue"/>
                <a:ea typeface="Helvetica Neue"/>
                <a:cs typeface="Helvetica Neue"/>
                <a:sym typeface="Helvetica Neue"/>
              </a:defRPr>
            </a:lvl8pPr>
            <a:lvl9pPr lvl="8">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17500" lvl="3" marL="18288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4pPr>
            <a:lvl5pPr indent="-317500" lvl="4" marL="22860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5pPr>
            <a:lvl6pPr indent="-317500" lvl="5" marL="27432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6pPr>
            <a:lvl7pPr indent="-317500" lvl="6" marL="32004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a:lnSpc>
                <a:spcPct val="115000"/>
              </a:lnSpc>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jp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16.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3.png"/><Relationship Id="rId13" Type="http://schemas.openxmlformats.org/officeDocument/2006/relationships/image" Target="../media/image19.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6.png"/><Relationship Id="rId1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7.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en.wikipedia.org/wiki/Difference_in_differences" TargetMode="External"/><Relationship Id="rId4" Type="http://schemas.openxmlformats.org/officeDocument/2006/relationships/hyperlink" Target="https://en.wikipedia.org/wiki/Regression_discontinuity_design" TargetMode="External"/><Relationship Id="rId9" Type="http://schemas.openxmlformats.org/officeDocument/2006/relationships/hyperlink" Target="https://en.wikipedia.org/wiki/Panel_analysis" TargetMode="External"/><Relationship Id="rId5" Type="http://schemas.openxmlformats.org/officeDocument/2006/relationships/hyperlink" Target="https://en.wikipedia.org/wiki/Case-control_study" TargetMode="External"/><Relationship Id="rId6" Type="http://schemas.openxmlformats.org/officeDocument/2006/relationships/hyperlink" Target="https://en.wikipedia.org/wiki/Interrupted_time_series_design" TargetMode="External"/><Relationship Id="rId7" Type="http://schemas.openxmlformats.org/officeDocument/2006/relationships/hyperlink" Target="https://en.wikipedia.org/wiki/Propensity_score_matching" TargetMode="External"/><Relationship Id="rId8" Type="http://schemas.openxmlformats.org/officeDocument/2006/relationships/hyperlink" Target="https://en.wikipedia.org/wiki/Instrumental_variabl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998009" y="3794875"/>
            <a:ext cx="989501" cy="343598"/>
          </a:xfrm>
          <a:prstGeom prst="rect">
            <a:avLst/>
          </a:prstGeom>
          <a:noFill/>
          <a:ln>
            <a:noFill/>
          </a:ln>
        </p:spPr>
      </p:pic>
      <p:sp>
        <p:nvSpPr>
          <p:cNvPr id="55" name="Google Shape;55;p13"/>
          <p:cNvSpPr txBox="1"/>
          <p:nvPr/>
        </p:nvSpPr>
        <p:spPr>
          <a:xfrm>
            <a:off x="998050" y="175875"/>
            <a:ext cx="7113300" cy="2733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4000">
                <a:solidFill>
                  <a:schemeClr val="dk1"/>
                </a:solidFill>
                <a:latin typeface="Proxima Nova"/>
                <a:ea typeface="Proxima Nova"/>
                <a:cs typeface="Proxima Nova"/>
                <a:sym typeface="Proxima Nova"/>
              </a:rPr>
              <a:t>Causal Impact Analysis</a:t>
            </a:r>
            <a:endParaRPr b="1" sz="40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sz="2700">
                <a:solidFill>
                  <a:schemeClr val="dk1"/>
                </a:solidFill>
                <a:latin typeface="Proxima Nova"/>
                <a:ea typeface="Proxima Nova"/>
                <a:cs typeface="Proxima Nova"/>
                <a:sym typeface="Proxima Nova"/>
              </a:rPr>
              <a:t>Customer Value Changing Events: (C</a:t>
            </a:r>
            <a:r>
              <a:rPr lang="en" sz="2700">
                <a:solidFill>
                  <a:schemeClr val="dk1"/>
                </a:solidFill>
                <a:latin typeface="Proxima Nova"/>
                <a:ea typeface="Proxima Nova"/>
                <a:cs typeface="Proxima Nova"/>
                <a:sym typeface="Proxima Nova"/>
              </a:rPr>
              <a:t>e</a:t>
            </a:r>
            <a:r>
              <a:rPr b="1" lang="en" sz="2700">
                <a:solidFill>
                  <a:schemeClr val="dk1"/>
                </a:solidFill>
                <a:latin typeface="Proxima Nova"/>
                <a:ea typeface="Proxima Nova"/>
                <a:cs typeface="Proxima Nova"/>
                <a:sym typeface="Proxima Nova"/>
              </a:rPr>
              <a:t>V</a:t>
            </a:r>
            <a:r>
              <a:rPr lang="en" sz="2700">
                <a:solidFill>
                  <a:schemeClr val="dk1"/>
                </a:solidFill>
                <a:latin typeface="Proxima Nova"/>
                <a:ea typeface="Proxima Nova"/>
                <a:cs typeface="Proxima Nova"/>
                <a:sym typeface="Proxima Nova"/>
              </a:rPr>
              <a:t>i</a:t>
            </a:r>
            <a:r>
              <a:rPr b="1" lang="en" sz="2700">
                <a:solidFill>
                  <a:schemeClr val="dk1"/>
                </a:solidFill>
                <a:latin typeface="Proxima Nova"/>
                <a:ea typeface="Proxima Nova"/>
                <a:cs typeface="Proxima Nova"/>
                <a:sym typeface="Proxima Nova"/>
              </a:rPr>
              <a:t>C</a:t>
            </a:r>
            <a:r>
              <a:rPr lang="en" sz="2700">
                <a:solidFill>
                  <a:schemeClr val="dk1"/>
                </a:solidFill>
                <a:latin typeface="Proxima Nova"/>
                <a:ea typeface="Proxima Nova"/>
                <a:cs typeface="Proxima Nova"/>
                <a:sym typeface="Proxima Nova"/>
              </a:rPr>
              <a:t>h</a:t>
            </a:r>
            <a:r>
              <a:rPr b="1" lang="en" sz="2700">
                <a:solidFill>
                  <a:schemeClr val="dk1"/>
                </a:solidFill>
                <a:latin typeface="Proxima Nova"/>
                <a:ea typeface="Proxima Nova"/>
                <a:cs typeface="Proxima Nova"/>
                <a:sym typeface="Proxima Nova"/>
              </a:rPr>
              <a:t>E)</a:t>
            </a:r>
            <a:endParaRPr b="1" sz="27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5300">
              <a:solidFill>
                <a:schemeClr val="dk1"/>
              </a:solidFill>
              <a:latin typeface="Helvetica Neue"/>
              <a:ea typeface="Helvetica Neue"/>
              <a:cs typeface="Helvetica Neue"/>
              <a:sym typeface="Helvetica Neue"/>
            </a:endParaRPr>
          </a:p>
          <a:p>
            <a:pPr indent="0" lvl="0" marL="0" rtl="0" algn="l">
              <a:spcBef>
                <a:spcPts val="900"/>
              </a:spcBef>
              <a:spcAft>
                <a:spcPts val="0"/>
              </a:spcAft>
              <a:buClr>
                <a:schemeClr val="dk1"/>
              </a:buClr>
              <a:buSzPts val="1100"/>
              <a:buFont typeface="Arial"/>
              <a:buNone/>
            </a:pPr>
            <a:r>
              <a:rPr lang="en" sz="1800">
                <a:solidFill>
                  <a:schemeClr val="dk1"/>
                </a:solidFill>
                <a:latin typeface="Helvetica Neue Light"/>
                <a:ea typeface="Helvetica Neue Light"/>
                <a:cs typeface="Helvetica Neue Light"/>
                <a:sym typeface="Helvetica Neue Light"/>
              </a:rPr>
              <a:t>  Aug 2021</a:t>
            </a:r>
            <a:endParaRPr sz="1700">
              <a:latin typeface="Helvetica Neue Light"/>
              <a:ea typeface="Helvetica Neue Light"/>
              <a:cs typeface="Helvetica Neue Light"/>
              <a:sym typeface="Helvetica Neue Light"/>
            </a:endParaRPr>
          </a:p>
        </p:txBody>
      </p:sp>
      <p:pic>
        <p:nvPicPr>
          <p:cNvPr id="56" name="Google Shape;56;p13"/>
          <p:cNvPicPr preferRelativeResize="0"/>
          <p:nvPr/>
        </p:nvPicPr>
        <p:blipFill>
          <a:blip r:embed="rId5">
            <a:alphaModFix/>
          </a:blip>
          <a:stretch>
            <a:fillRect/>
          </a:stretch>
        </p:blipFill>
        <p:spPr>
          <a:xfrm>
            <a:off x="6635462" y="251279"/>
            <a:ext cx="610055" cy="519929"/>
          </a:xfrm>
          <a:prstGeom prst="rect">
            <a:avLst/>
          </a:prstGeom>
          <a:noFill/>
          <a:ln>
            <a:noFill/>
          </a:ln>
        </p:spPr>
      </p:pic>
      <p:pic>
        <p:nvPicPr>
          <p:cNvPr id="57" name="Google Shape;57;p13"/>
          <p:cNvPicPr preferRelativeResize="0"/>
          <p:nvPr/>
        </p:nvPicPr>
        <p:blipFill>
          <a:blip r:embed="rId6">
            <a:alphaModFix/>
          </a:blip>
          <a:stretch>
            <a:fillRect/>
          </a:stretch>
        </p:blipFill>
        <p:spPr>
          <a:xfrm>
            <a:off x="2296981" y="3620809"/>
            <a:ext cx="1877500" cy="691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 name="Shape 126"/>
        <p:cNvGrpSpPr/>
        <p:nvPr/>
      </p:nvGrpSpPr>
      <p:grpSpPr>
        <a:xfrm>
          <a:off x="0" y="0"/>
          <a:ext cx="0" cy="0"/>
          <a:chOff x="0" y="0"/>
          <a:chExt cx="0" cy="0"/>
        </a:xfrm>
      </p:grpSpPr>
      <p:sp>
        <p:nvSpPr>
          <p:cNvPr id="127" name="Google Shape;127;p22"/>
          <p:cNvSpPr txBox="1"/>
          <p:nvPr/>
        </p:nvSpPr>
        <p:spPr>
          <a:xfrm>
            <a:off x="310896" y="228600"/>
            <a:ext cx="577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Helvetica Neue"/>
                <a:ea typeface="Helvetica Neue"/>
                <a:cs typeface="Helvetica Neue"/>
                <a:sym typeface="Helvetica Neue"/>
              </a:rPr>
              <a:t>Methodology</a:t>
            </a:r>
            <a:endParaRPr sz="3000">
              <a:latin typeface="Helvetica Neue"/>
              <a:ea typeface="Helvetica Neue"/>
              <a:cs typeface="Helvetica Neue"/>
              <a:sym typeface="Helvetica Neue"/>
            </a:endParaRPr>
          </a:p>
        </p:txBody>
      </p:sp>
      <p:sp>
        <p:nvSpPr>
          <p:cNvPr id="128" name="Google Shape;128;p22"/>
          <p:cNvSpPr txBox="1"/>
          <p:nvPr>
            <p:ph idx="1" type="subTitle"/>
          </p:nvPr>
        </p:nvSpPr>
        <p:spPr>
          <a:xfrm>
            <a:off x="785550" y="914400"/>
            <a:ext cx="7712700" cy="361200"/>
          </a:xfrm>
          <a:prstGeom prst="rect">
            <a:avLst/>
          </a:prstGeom>
          <a:solidFill>
            <a:srgbClr val="7356BF"/>
          </a:solidFill>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600">
                <a:solidFill>
                  <a:srgbClr val="FFFFFF"/>
                </a:solidFill>
                <a:latin typeface="Proxima Nova"/>
                <a:ea typeface="Proxima Nova"/>
                <a:cs typeface="Proxima Nova"/>
                <a:sym typeface="Proxima Nova"/>
              </a:rPr>
              <a:t>Propensity Score Matching on Zip Code Level</a:t>
            </a:r>
            <a:endParaRPr b="1" sz="1600">
              <a:solidFill>
                <a:srgbClr val="FFFFFF"/>
              </a:solidFill>
              <a:latin typeface="Proxima Nova"/>
              <a:ea typeface="Proxima Nova"/>
              <a:cs typeface="Proxima Nova"/>
              <a:sym typeface="Proxima Nova"/>
            </a:endParaRPr>
          </a:p>
        </p:txBody>
      </p:sp>
      <p:pic>
        <p:nvPicPr>
          <p:cNvPr id="129" name="Google Shape;129;p22"/>
          <p:cNvPicPr preferRelativeResize="0"/>
          <p:nvPr/>
        </p:nvPicPr>
        <p:blipFill>
          <a:blip r:embed="rId3">
            <a:alphaModFix/>
          </a:blip>
          <a:stretch>
            <a:fillRect/>
          </a:stretch>
        </p:blipFill>
        <p:spPr>
          <a:xfrm>
            <a:off x="3711250" y="1626425"/>
            <a:ext cx="2653650" cy="2202500"/>
          </a:xfrm>
          <a:prstGeom prst="rect">
            <a:avLst/>
          </a:prstGeom>
          <a:noFill/>
          <a:ln>
            <a:noFill/>
          </a:ln>
        </p:spPr>
      </p:pic>
      <p:sp>
        <p:nvSpPr>
          <p:cNvPr id="130" name="Google Shape;130;p22"/>
          <p:cNvSpPr/>
          <p:nvPr/>
        </p:nvSpPr>
        <p:spPr>
          <a:xfrm>
            <a:off x="4014763" y="3895506"/>
            <a:ext cx="1894200" cy="576900"/>
          </a:xfrm>
          <a:prstGeom prst="roundRect">
            <a:avLst>
              <a:gd fmla="val 9386" name="adj"/>
            </a:avLst>
          </a:prstGeom>
          <a:solidFill>
            <a:srgbClr val="EBEBEC"/>
          </a:solid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600"/>
              </a:spcAft>
              <a:buNone/>
            </a:pPr>
            <a:r>
              <a:rPr lang="en" sz="1000">
                <a:latin typeface="Proxima Nova"/>
                <a:ea typeface="Proxima Nova"/>
                <a:cs typeface="Proxima Nova"/>
                <a:sym typeface="Proxima Nova"/>
              </a:rPr>
              <a:t>Group users by zip codes</a:t>
            </a:r>
            <a:endParaRPr>
              <a:latin typeface="Proxima Nova"/>
              <a:ea typeface="Proxima Nova"/>
              <a:cs typeface="Proxima Nova"/>
              <a:sym typeface="Proxima Nova"/>
            </a:endParaRPr>
          </a:p>
        </p:txBody>
      </p:sp>
      <p:sp>
        <p:nvSpPr>
          <p:cNvPr id="131" name="Google Shape;131;p22"/>
          <p:cNvSpPr/>
          <p:nvPr/>
        </p:nvSpPr>
        <p:spPr>
          <a:xfrm>
            <a:off x="7062763" y="3895506"/>
            <a:ext cx="1894200" cy="576900"/>
          </a:xfrm>
          <a:prstGeom prst="roundRect">
            <a:avLst>
              <a:gd fmla="val 9386" name="adj"/>
            </a:avLst>
          </a:prstGeom>
          <a:solidFill>
            <a:srgbClr val="EBEBEC"/>
          </a:solid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600"/>
              </a:spcAft>
              <a:buNone/>
            </a:pPr>
            <a:r>
              <a:rPr lang="en" sz="1000">
                <a:latin typeface="Proxima Nova"/>
                <a:ea typeface="Proxima Nova"/>
                <a:cs typeface="Proxima Nova"/>
                <a:sym typeface="Proxima Nova"/>
              </a:rPr>
              <a:t>Propensity Score Matching by zip codes</a:t>
            </a:r>
            <a:endParaRPr>
              <a:latin typeface="Proxima Nova"/>
              <a:ea typeface="Proxima Nova"/>
              <a:cs typeface="Proxima Nova"/>
              <a:sym typeface="Proxima Nova"/>
            </a:endParaRPr>
          </a:p>
        </p:txBody>
      </p:sp>
      <p:sp>
        <p:nvSpPr>
          <p:cNvPr id="132" name="Google Shape;132;p22"/>
          <p:cNvSpPr/>
          <p:nvPr/>
        </p:nvSpPr>
        <p:spPr>
          <a:xfrm>
            <a:off x="661963" y="3895506"/>
            <a:ext cx="1894200" cy="576900"/>
          </a:xfrm>
          <a:prstGeom prst="roundRect">
            <a:avLst>
              <a:gd fmla="val 9386" name="adj"/>
            </a:avLst>
          </a:prstGeom>
          <a:solidFill>
            <a:srgbClr val="EBEBEC"/>
          </a:solid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600"/>
              </a:spcAft>
              <a:buNone/>
            </a:pPr>
            <a:r>
              <a:rPr lang="en" sz="1000">
                <a:latin typeface="Proxima Nova"/>
                <a:ea typeface="Proxima Nova"/>
                <a:cs typeface="Proxima Nova"/>
                <a:sym typeface="Proxima Nova"/>
              </a:rPr>
              <a:t>Propensity Score Model </a:t>
            </a:r>
            <a:endParaRPr>
              <a:latin typeface="Proxima Nova"/>
              <a:ea typeface="Proxima Nova"/>
              <a:cs typeface="Proxima Nova"/>
              <a:sym typeface="Proxima Nova"/>
            </a:endParaRPr>
          </a:p>
        </p:txBody>
      </p:sp>
      <p:sp>
        <p:nvSpPr>
          <p:cNvPr id="133" name="Google Shape;133;p22"/>
          <p:cNvSpPr/>
          <p:nvPr/>
        </p:nvSpPr>
        <p:spPr>
          <a:xfrm>
            <a:off x="2997150" y="2349225"/>
            <a:ext cx="527700" cy="452100"/>
          </a:xfrm>
          <a:prstGeom prst="rightArrow">
            <a:avLst>
              <a:gd fmla="val 50000" name="adj1"/>
              <a:gd fmla="val 50000" name="adj2"/>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2"/>
          <p:cNvPicPr preferRelativeResize="0"/>
          <p:nvPr/>
        </p:nvPicPr>
        <p:blipFill>
          <a:blip r:embed="rId4">
            <a:alphaModFix/>
          </a:blip>
          <a:stretch>
            <a:fillRect/>
          </a:stretch>
        </p:blipFill>
        <p:spPr>
          <a:xfrm>
            <a:off x="509579" y="1691526"/>
            <a:ext cx="2486675" cy="2018400"/>
          </a:xfrm>
          <a:prstGeom prst="rect">
            <a:avLst/>
          </a:prstGeom>
          <a:noFill/>
          <a:ln>
            <a:noFill/>
          </a:ln>
        </p:spPr>
      </p:pic>
      <p:sp>
        <p:nvSpPr>
          <p:cNvPr id="135" name="Google Shape;135;p22"/>
          <p:cNvSpPr/>
          <p:nvPr/>
        </p:nvSpPr>
        <p:spPr>
          <a:xfrm>
            <a:off x="6654750" y="1739625"/>
            <a:ext cx="527700" cy="452100"/>
          </a:xfrm>
          <a:prstGeom prst="rightArrow">
            <a:avLst>
              <a:gd fmla="val 50000" name="adj1"/>
              <a:gd fmla="val 50000" name="adj2"/>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6654750" y="2349225"/>
            <a:ext cx="527700" cy="452100"/>
          </a:xfrm>
          <a:prstGeom prst="rightArrow">
            <a:avLst>
              <a:gd fmla="val 50000" name="adj1"/>
              <a:gd fmla="val 50000" name="adj2"/>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6654750" y="3035025"/>
            <a:ext cx="527700" cy="452100"/>
          </a:xfrm>
          <a:prstGeom prst="rightArrow">
            <a:avLst>
              <a:gd fmla="val 50000" name="adj1"/>
              <a:gd fmla="val 50000" name="adj2"/>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22"/>
          <p:cNvGrpSpPr/>
          <p:nvPr/>
        </p:nvGrpSpPr>
        <p:grpSpPr>
          <a:xfrm>
            <a:off x="7662110" y="1411969"/>
            <a:ext cx="1127973" cy="1027671"/>
            <a:chOff x="1403537" y="0"/>
            <a:chExt cx="6336927" cy="5143500"/>
          </a:xfrm>
        </p:grpSpPr>
        <p:pic>
          <p:nvPicPr>
            <p:cNvPr id="139" name="Google Shape;139;p22"/>
            <p:cNvPicPr preferRelativeResize="0"/>
            <p:nvPr/>
          </p:nvPicPr>
          <p:blipFill>
            <a:blip r:embed="rId5">
              <a:alphaModFix/>
            </a:blip>
            <a:stretch>
              <a:fillRect/>
            </a:stretch>
          </p:blipFill>
          <p:spPr>
            <a:xfrm>
              <a:off x="1403537" y="0"/>
              <a:ext cx="6336927" cy="5143500"/>
            </a:xfrm>
            <a:prstGeom prst="rect">
              <a:avLst/>
            </a:prstGeom>
            <a:noFill/>
            <a:ln>
              <a:noFill/>
            </a:ln>
          </p:spPr>
        </p:pic>
        <p:sp>
          <p:nvSpPr>
            <p:cNvPr id="140" name="Google Shape;140;p22"/>
            <p:cNvSpPr/>
            <p:nvPr/>
          </p:nvSpPr>
          <p:spPr>
            <a:xfrm>
              <a:off x="1716778" y="280050"/>
              <a:ext cx="1302900" cy="76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2459500" y="219175"/>
              <a:ext cx="657600" cy="51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1899425" y="876650"/>
              <a:ext cx="803700" cy="51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1732098" y="1290625"/>
              <a:ext cx="6576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582851" y="1643725"/>
              <a:ext cx="4992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2349926" y="499200"/>
              <a:ext cx="1302900" cy="584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482275" y="413976"/>
              <a:ext cx="3897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2666501" y="730550"/>
              <a:ext cx="657600" cy="584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2301225" y="1034950"/>
              <a:ext cx="718500" cy="51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1911600" y="1375850"/>
              <a:ext cx="803700" cy="450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1655900" y="1570675"/>
              <a:ext cx="7185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22"/>
          <p:cNvGrpSpPr/>
          <p:nvPr/>
        </p:nvGrpSpPr>
        <p:grpSpPr>
          <a:xfrm>
            <a:off x="7701344" y="2991679"/>
            <a:ext cx="917587" cy="769982"/>
            <a:chOff x="1403537" y="0"/>
            <a:chExt cx="6336927" cy="5143500"/>
          </a:xfrm>
        </p:grpSpPr>
        <p:grpSp>
          <p:nvGrpSpPr>
            <p:cNvPr id="152" name="Google Shape;152;p22"/>
            <p:cNvGrpSpPr/>
            <p:nvPr/>
          </p:nvGrpSpPr>
          <p:grpSpPr>
            <a:xfrm>
              <a:off x="1403537" y="0"/>
              <a:ext cx="6336927" cy="5143500"/>
              <a:chOff x="1403537" y="0"/>
              <a:chExt cx="6336927" cy="5143500"/>
            </a:xfrm>
          </p:grpSpPr>
          <p:pic>
            <p:nvPicPr>
              <p:cNvPr id="153" name="Google Shape;153;p22"/>
              <p:cNvPicPr preferRelativeResize="0"/>
              <p:nvPr/>
            </p:nvPicPr>
            <p:blipFill>
              <a:blip r:embed="rId5">
                <a:alphaModFix/>
              </a:blip>
              <a:stretch>
                <a:fillRect/>
              </a:stretch>
            </p:blipFill>
            <p:spPr>
              <a:xfrm>
                <a:off x="1403537" y="0"/>
                <a:ext cx="6336927" cy="5143500"/>
              </a:xfrm>
              <a:prstGeom prst="rect">
                <a:avLst/>
              </a:prstGeom>
              <a:noFill/>
              <a:ln>
                <a:noFill/>
              </a:ln>
            </p:spPr>
          </p:pic>
          <p:sp>
            <p:nvSpPr>
              <p:cNvPr id="154" name="Google Shape;154;p22"/>
              <p:cNvSpPr/>
              <p:nvPr/>
            </p:nvSpPr>
            <p:spPr>
              <a:xfrm>
                <a:off x="1716778" y="280050"/>
                <a:ext cx="1302900" cy="76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2459500" y="219175"/>
                <a:ext cx="657600" cy="51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899425" y="876650"/>
                <a:ext cx="803700" cy="51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32098" y="1290625"/>
                <a:ext cx="6576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582851" y="1643725"/>
                <a:ext cx="4992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2349926" y="499200"/>
                <a:ext cx="1302900" cy="584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3482275" y="413976"/>
                <a:ext cx="3897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2666501" y="730550"/>
                <a:ext cx="657600" cy="584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2301225" y="1034950"/>
                <a:ext cx="718500" cy="51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1911600" y="1375850"/>
                <a:ext cx="803700" cy="450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1655900" y="1570675"/>
                <a:ext cx="718500" cy="39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22"/>
            <p:cNvSpPr/>
            <p:nvPr/>
          </p:nvSpPr>
          <p:spPr>
            <a:xfrm>
              <a:off x="3031775" y="2666500"/>
              <a:ext cx="2824800" cy="120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3031775" y="788275"/>
              <a:ext cx="1887300" cy="120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2605626" y="1071476"/>
              <a:ext cx="730500" cy="47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844399" y="2590300"/>
              <a:ext cx="803700" cy="26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690848" y="3235600"/>
              <a:ext cx="803700" cy="353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4845966" y="1382153"/>
              <a:ext cx="1059300" cy="608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2"/>
          <p:cNvSpPr txBox="1"/>
          <p:nvPr/>
        </p:nvSpPr>
        <p:spPr>
          <a:xfrm>
            <a:off x="7638550" y="2505400"/>
            <a:ext cx="1022700" cy="37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latin typeface="Proxima Nova"/>
                <a:ea typeface="Proxima Nova"/>
                <a:cs typeface="Proxima Nova"/>
                <a:sym typeface="Proxima Nova"/>
              </a:rPr>
              <a:t>...</a:t>
            </a:r>
            <a:endParaRPr sz="3000">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23"/>
          <p:cNvSpPr txBox="1"/>
          <p:nvPr/>
        </p:nvSpPr>
        <p:spPr>
          <a:xfrm>
            <a:off x="310896" y="228600"/>
            <a:ext cx="577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Helvetica Neue"/>
                <a:ea typeface="Helvetica Neue"/>
                <a:cs typeface="Helvetica Neue"/>
                <a:sym typeface="Helvetica Neue"/>
              </a:rPr>
              <a:t>Methodology</a:t>
            </a:r>
            <a:endParaRPr b="1" sz="3000">
              <a:latin typeface="Helvetica Neue"/>
              <a:ea typeface="Helvetica Neue"/>
              <a:cs typeface="Helvetica Neue"/>
              <a:sym typeface="Helvetica Neue"/>
            </a:endParaRPr>
          </a:p>
        </p:txBody>
      </p:sp>
      <p:sp>
        <p:nvSpPr>
          <p:cNvPr id="177" name="Google Shape;177;p23"/>
          <p:cNvSpPr txBox="1"/>
          <p:nvPr>
            <p:ph idx="1" type="subTitle"/>
          </p:nvPr>
        </p:nvSpPr>
        <p:spPr>
          <a:xfrm>
            <a:off x="785550" y="914400"/>
            <a:ext cx="7712700" cy="361200"/>
          </a:xfrm>
          <a:prstGeom prst="rect">
            <a:avLst/>
          </a:prstGeom>
          <a:solidFill>
            <a:srgbClr val="7356BF"/>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Questrial"/>
                <a:ea typeface="Questrial"/>
                <a:cs typeface="Questrial"/>
                <a:sym typeface="Questrial"/>
              </a:rPr>
              <a:t>I</a:t>
            </a:r>
            <a:r>
              <a:rPr b="1" lang="en" sz="1600">
                <a:solidFill>
                  <a:srgbClr val="FFFFFF"/>
                </a:solidFill>
                <a:latin typeface="Proxima Nova"/>
                <a:ea typeface="Proxima Nova"/>
                <a:cs typeface="Proxima Nova"/>
                <a:sym typeface="Proxima Nova"/>
              </a:rPr>
              <a:t>nference: Leveraging different methods to validate inference</a:t>
            </a:r>
            <a:endParaRPr b="1" sz="1600">
              <a:solidFill>
                <a:srgbClr val="FFFFFF"/>
              </a:solidFill>
              <a:latin typeface="Proxima Nova"/>
              <a:ea typeface="Proxima Nova"/>
              <a:cs typeface="Proxima Nova"/>
              <a:sym typeface="Proxima Nova"/>
            </a:endParaRPr>
          </a:p>
        </p:txBody>
      </p:sp>
      <p:sp>
        <p:nvSpPr>
          <p:cNvPr id="178" name="Google Shape;178;p23"/>
          <p:cNvSpPr txBox="1"/>
          <p:nvPr/>
        </p:nvSpPr>
        <p:spPr>
          <a:xfrm>
            <a:off x="394200" y="1322625"/>
            <a:ext cx="5077200" cy="23859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000014"/>
              </a:buClr>
              <a:buSzPts val="1300"/>
              <a:buFont typeface="Proxima Nova"/>
              <a:buChar char="●"/>
            </a:pPr>
            <a:r>
              <a:rPr lang="en" sz="1300">
                <a:solidFill>
                  <a:srgbClr val="000014"/>
                </a:solidFill>
                <a:latin typeface="Proxima Nova"/>
                <a:ea typeface="Proxima Nova"/>
                <a:cs typeface="Proxima Nova"/>
                <a:sym typeface="Proxima Nova"/>
              </a:rPr>
              <a:t>Apply models on the matched dataset to estimate Average Treatment Effect. This process is cross- validated by various algorithms and time frames.</a:t>
            </a:r>
            <a:endParaRPr sz="1300">
              <a:solidFill>
                <a:srgbClr val="000014"/>
              </a:solidFill>
              <a:latin typeface="Proxima Nova"/>
              <a:ea typeface="Proxima Nova"/>
              <a:cs typeface="Proxima Nova"/>
              <a:sym typeface="Proxima Nova"/>
            </a:endParaRPr>
          </a:p>
          <a:p>
            <a:pPr indent="-311150" lvl="0" marL="457200" rtl="0" algn="l">
              <a:lnSpc>
                <a:spcPct val="100000"/>
              </a:lnSpc>
              <a:spcBef>
                <a:spcPts val="0"/>
              </a:spcBef>
              <a:spcAft>
                <a:spcPts val="0"/>
              </a:spcAft>
              <a:buClr>
                <a:srgbClr val="000014"/>
              </a:buClr>
              <a:buSzPts val="1300"/>
              <a:buFont typeface="Proxima Nova"/>
              <a:buChar char="●"/>
            </a:pPr>
            <a:r>
              <a:rPr lang="en" sz="1300">
                <a:solidFill>
                  <a:srgbClr val="000014"/>
                </a:solidFill>
                <a:latin typeface="Proxima Nova"/>
                <a:ea typeface="Proxima Nova"/>
                <a:cs typeface="Proxima Nova"/>
                <a:sym typeface="Proxima Nova"/>
              </a:rPr>
              <a:t>Meta-learner algorithms</a:t>
            </a:r>
            <a:r>
              <a:rPr baseline="30000" lang="en" sz="1300">
                <a:solidFill>
                  <a:srgbClr val="000014"/>
                </a:solidFill>
                <a:latin typeface="Proxima Nova"/>
                <a:ea typeface="Proxima Nova"/>
                <a:cs typeface="Proxima Nova"/>
                <a:sym typeface="Proxima Nova"/>
              </a:rPr>
              <a:t>[1], [2]</a:t>
            </a:r>
            <a:r>
              <a:rPr lang="en" sz="1300">
                <a:solidFill>
                  <a:srgbClr val="000014"/>
                </a:solidFill>
                <a:latin typeface="Proxima Nova"/>
                <a:ea typeface="Proxima Nova"/>
                <a:cs typeface="Proxima Nova"/>
                <a:sym typeface="Proxima Nova"/>
              </a:rPr>
              <a:t> as the main inference model to estimate the impact of the conversion event on gross bookings.</a:t>
            </a:r>
            <a:endParaRPr sz="1300">
              <a:solidFill>
                <a:srgbClr val="000014"/>
              </a:solidFill>
              <a:latin typeface="Proxima Nova"/>
              <a:ea typeface="Proxima Nova"/>
              <a:cs typeface="Proxima Nova"/>
              <a:sym typeface="Proxima Nova"/>
            </a:endParaRPr>
          </a:p>
          <a:p>
            <a:pPr indent="-311150" lvl="1" marL="914400" rtl="0" algn="l">
              <a:lnSpc>
                <a:spcPct val="100000"/>
              </a:lnSpc>
              <a:spcBef>
                <a:spcPts val="0"/>
              </a:spcBef>
              <a:spcAft>
                <a:spcPts val="0"/>
              </a:spcAft>
              <a:buClr>
                <a:srgbClr val="000014"/>
              </a:buClr>
              <a:buSzPts val="1300"/>
              <a:buFont typeface="Proxima Nova"/>
              <a:buChar char="○"/>
            </a:pPr>
            <a:r>
              <a:rPr lang="en" sz="1300">
                <a:solidFill>
                  <a:srgbClr val="000014"/>
                </a:solidFill>
                <a:latin typeface="Proxima Nova"/>
                <a:ea typeface="Proxima Nova"/>
                <a:cs typeface="Proxima Nova"/>
                <a:sym typeface="Proxima Nova"/>
              </a:rPr>
              <a:t>S Learner</a:t>
            </a:r>
            <a:endParaRPr sz="1300">
              <a:solidFill>
                <a:srgbClr val="000014"/>
              </a:solidFill>
              <a:latin typeface="Proxima Nova"/>
              <a:ea typeface="Proxima Nova"/>
              <a:cs typeface="Proxima Nova"/>
              <a:sym typeface="Proxima Nova"/>
            </a:endParaRPr>
          </a:p>
          <a:p>
            <a:pPr indent="-311150" lvl="1" marL="914400" rtl="0" algn="l">
              <a:lnSpc>
                <a:spcPct val="100000"/>
              </a:lnSpc>
              <a:spcBef>
                <a:spcPts val="0"/>
              </a:spcBef>
              <a:spcAft>
                <a:spcPts val="0"/>
              </a:spcAft>
              <a:buClr>
                <a:srgbClr val="000014"/>
              </a:buClr>
              <a:buSzPts val="1300"/>
              <a:buFont typeface="Proxima Nova"/>
              <a:buChar char="○"/>
            </a:pPr>
            <a:r>
              <a:rPr lang="en" sz="1300">
                <a:solidFill>
                  <a:srgbClr val="000014"/>
                </a:solidFill>
                <a:latin typeface="Proxima Nova"/>
                <a:ea typeface="Proxima Nova"/>
                <a:cs typeface="Proxima Nova"/>
                <a:sym typeface="Proxima Nova"/>
              </a:rPr>
              <a:t>T Learner</a:t>
            </a:r>
            <a:endParaRPr sz="1300">
              <a:solidFill>
                <a:srgbClr val="000014"/>
              </a:solidFill>
              <a:latin typeface="Proxima Nova"/>
              <a:ea typeface="Proxima Nova"/>
              <a:cs typeface="Proxima Nova"/>
              <a:sym typeface="Proxima Nova"/>
            </a:endParaRPr>
          </a:p>
          <a:p>
            <a:pPr indent="-311150" lvl="1" marL="914400" rtl="0" algn="l">
              <a:lnSpc>
                <a:spcPct val="100000"/>
              </a:lnSpc>
              <a:spcBef>
                <a:spcPts val="0"/>
              </a:spcBef>
              <a:spcAft>
                <a:spcPts val="0"/>
              </a:spcAft>
              <a:buClr>
                <a:srgbClr val="000014"/>
              </a:buClr>
              <a:buSzPts val="1300"/>
              <a:buFont typeface="Proxima Nova"/>
              <a:buChar char="○"/>
            </a:pPr>
            <a:r>
              <a:rPr lang="en" sz="1300">
                <a:solidFill>
                  <a:srgbClr val="000014"/>
                </a:solidFill>
                <a:latin typeface="Proxima Nova"/>
                <a:ea typeface="Proxima Nova"/>
                <a:cs typeface="Proxima Nova"/>
                <a:sym typeface="Proxima Nova"/>
              </a:rPr>
              <a:t>X Learner</a:t>
            </a:r>
            <a:endParaRPr sz="1300">
              <a:solidFill>
                <a:srgbClr val="000014"/>
              </a:solidFill>
              <a:latin typeface="Proxima Nova"/>
              <a:ea typeface="Proxima Nova"/>
              <a:cs typeface="Proxima Nova"/>
              <a:sym typeface="Proxima Nova"/>
            </a:endParaRPr>
          </a:p>
          <a:p>
            <a:pPr indent="-311150" lvl="1" marL="914400" rtl="0" algn="l">
              <a:lnSpc>
                <a:spcPct val="100000"/>
              </a:lnSpc>
              <a:spcBef>
                <a:spcPts val="0"/>
              </a:spcBef>
              <a:spcAft>
                <a:spcPts val="0"/>
              </a:spcAft>
              <a:buClr>
                <a:srgbClr val="000014"/>
              </a:buClr>
              <a:buSzPts val="1300"/>
              <a:buFont typeface="Proxima Nova"/>
              <a:buChar char="○"/>
            </a:pPr>
            <a:r>
              <a:rPr lang="en" sz="1300">
                <a:solidFill>
                  <a:srgbClr val="000014"/>
                </a:solidFill>
                <a:latin typeface="Proxima Nova"/>
                <a:ea typeface="Proxima Nova"/>
                <a:cs typeface="Proxima Nova"/>
                <a:sym typeface="Proxima Nova"/>
              </a:rPr>
              <a:t>R Learner</a:t>
            </a:r>
            <a:endParaRPr sz="1300">
              <a:solidFill>
                <a:srgbClr val="000014"/>
              </a:solidFill>
              <a:latin typeface="Proxima Nova"/>
              <a:ea typeface="Proxima Nova"/>
              <a:cs typeface="Proxima Nova"/>
              <a:sym typeface="Proxima Nova"/>
            </a:endParaRPr>
          </a:p>
          <a:p>
            <a:pPr indent="-311150" lvl="0" marL="457200" rtl="0" algn="l">
              <a:lnSpc>
                <a:spcPct val="100000"/>
              </a:lnSpc>
              <a:spcBef>
                <a:spcPts val="0"/>
              </a:spcBef>
              <a:spcAft>
                <a:spcPts val="0"/>
              </a:spcAft>
              <a:buClr>
                <a:srgbClr val="000014"/>
              </a:buClr>
              <a:buSzPts val="1300"/>
              <a:buFont typeface="Proxima Nova"/>
              <a:buChar char="●"/>
            </a:pPr>
            <a:r>
              <a:rPr lang="en" sz="1300">
                <a:solidFill>
                  <a:srgbClr val="000014"/>
                </a:solidFill>
                <a:latin typeface="Proxima Nova"/>
                <a:ea typeface="Proxima Nova"/>
                <a:cs typeface="Proxima Nova"/>
                <a:sym typeface="Proxima Nova"/>
              </a:rPr>
              <a:t>Evaluate the inference validity by two sets of models using XGBoost and Linear Regression as base learner.</a:t>
            </a:r>
            <a:endParaRPr>
              <a:solidFill>
                <a:srgbClr val="000014"/>
              </a:solidFill>
              <a:latin typeface="Proxima Nova"/>
              <a:ea typeface="Proxima Nova"/>
              <a:cs typeface="Proxima Nova"/>
              <a:sym typeface="Proxima Nova"/>
            </a:endParaRPr>
          </a:p>
        </p:txBody>
      </p:sp>
      <p:sp>
        <p:nvSpPr>
          <p:cNvPr id="179" name="Google Shape;179;p23"/>
          <p:cNvSpPr txBox="1"/>
          <p:nvPr/>
        </p:nvSpPr>
        <p:spPr>
          <a:xfrm>
            <a:off x="662525" y="3969275"/>
            <a:ext cx="4159500" cy="8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Questrial"/>
                <a:ea typeface="Questrial"/>
                <a:cs typeface="Questrial"/>
                <a:sym typeface="Questrial"/>
              </a:rPr>
              <a:t>[1] Kunzel S, Sekhon J, Bickel P, Y Bin. </a:t>
            </a:r>
            <a:r>
              <a:rPr lang="en" sz="900">
                <a:solidFill>
                  <a:srgbClr val="000000"/>
                </a:solidFill>
                <a:latin typeface="Questrial"/>
                <a:ea typeface="Questrial"/>
                <a:cs typeface="Questrial"/>
                <a:sym typeface="Questrial"/>
              </a:rPr>
              <a:t>“Meta-learners for Estimating Heterogeneous Treatment Effects using Machine Learning”, arXiv preprint arXiv:1706.03461.</a:t>
            </a:r>
            <a:endParaRPr sz="900">
              <a:latin typeface="Questrial"/>
              <a:ea typeface="Questrial"/>
              <a:cs typeface="Questrial"/>
              <a:sym typeface="Questrial"/>
            </a:endParaRPr>
          </a:p>
          <a:p>
            <a:pPr indent="0" lvl="0" marL="0" marR="0" rtl="0" algn="l">
              <a:lnSpc>
                <a:spcPct val="100000"/>
              </a:lnSpc>
              <a:spcBef>
                <a:spcPts val="0"/>
              </a:spcBef>
              <a:spcAft>
                <a:spcPts val="0"/>
              </a:spcAft>
              <a:buNone/>
            </a:pPr>
            <a:r>
              <a:rPr lang="en" sz="900">
                <a:latin typeface="Questrial"/>
                <a:ea typeface="Questrial"/>
                <a:cs typeface="Questrial"/>
                <a:sym typeface="Questrial"/>
              </a:rPr>
              <a:t>[2] Alaa A, van der Schaar M. “Limits of Estimating Heterogeneous Treatment Effects: Guidelines for Practical Algorithm Design”, AAAI 2018.</a:t>
            </a:r>
            <a:endParaRPr sz="900">
              <a:latin typeface="Questrial"/>
              <a:ea typeface="Questrial"/>
              <a:cs typeface="Questrial"/>
              <a:sym typeface="Questrial"/>
            </a:endParaRPr>
          </a:p>
        </p:txBody>
      </p:sp>
      <p:pic>
        <p:nvPicPr>
          <p:cNvPr id="180" name="Google Shape;180;p23"/>
          <p:cNvPicPr preferRelativeResize="0"/>
          <p:nvPr/>
        </p:nvPicPr>
        <p:blipFill>
          <a:blip r:embed="rId3">
            <a:alphaModFix/>
          </a:blip>
          <a:stretch>
            <a:fillRect/>
          </a:stretch>
        </p:blipFill>
        <p:spPr>
          <a:xfrm>
            <a:off x="5434450" y="1261425"/>
            <a:ext cx="3339478" cy="36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7B275"/>
        </a:solidFill>
      </p:bgPr>
    </p:bg>
    <p:spTree>
      <p:nvGrpSpPr>
        <p:cNvPr id="184" name="Shape 184"/>
        <p:cNvGrpSpPr/>
        <p:nvPr/>
      </p:nvGrpSpPr>
      <p:grpSpPr>
        <a:xfrm>
          <a:off x="0" y="0"/>
          <a:ext cx="0" cy="0"/>
          <a:chOff x="0" y="0"/>
          <a:chExt cx="0" cy="0"/>
        </a:xfrm>
      </p:grpSpPr>
      <p:sp>
        <p:nvSpPr>
          <p:cNvPr id="185" name="Google Shape;185;p24"/>
          <p:cNvSpPr txBox="1"/>
          <p:nvPr/>
        </p:nvSpPr>
        <p:spPr>
          <a:xfrm>
            <a:off x="342900" y="176950"/>
            <a:ext cx="7185300" cy="287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5400">
                <a:solidFill>
                  <a:srgbClr val="FFFFFF"/>
                </a:solidFill>
                <a:latin typeface="Helvetica Neue"/>
                <a:ea typeface="Helvetica Neue"/>
                <a:cs typeface="Helvetica Neue"/>
                <a:sym typeface="Helvetica Neue"/>
              </a:rPr>
              <a:t>Case Study</a:t>
            </a:r>
            <a:endParaRPr b="1" sz="5400">
              <a:solidFill>
                <a:srgbClr val="FFFFFF"/>
              </a:solidFill>
              <a:latin typeface="Helvetica Neue"/>
              <a:ea typeface="Helvetica Neue"/>
              <a:cs typeface="Helvetica Neue"/>
              <a:sym typeface="Helvetica Neue"/>
            </a:endParaRPr>
          </a:p>
          <a:p>
            <a:pPr indent="0" lvl="0" marL="0" rtl="0" algn="l">
              <a:spcBef>
                <a:spcPts val="1200"/>
              </a:spcBef>
              <a:spcAft>
                <a:spcPts val="0"/>
              </a:spcAft>
              <a:buClr>
                <a:schemeClr val="dk1"/>
              </a:buClr>
              <a:buSzPts val="1100"/>
              <a:buFont typeface="Arial"/>
              <a:buNone/>
            </a:pPr>
            <a:r>
              <a:rPr lang="en" sz="1800">
                <a:solidFill>
                  <a:schemeClr val="lt1"/>
                </a:solidFill>
                <a:latin typeface="Helvetica Neue Light"/>
                <a:ea typeface="Helvetica Neue Light"/>
                <a:cs typeface="Helvetica Neue Light"/>
                <a:sym typeface="Helvetica Neue Light"/>
              </a:rPr>
              <a:t>Monetary Impact of Rider to Eater (R2E) Cross Sell</a:t>
            </a:r>
            <a:endParaRPr b="1" sz="5400">
              <a:solidFill>
                <a:srgbClr val="FFFFFF"/>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ctrTitle"/>
          </p:nvPr>
        </p:nvSpPr>
        <p:spPr>
          <a:xfrm>
            <a:off x="313750" y="232475"/>
            <a:ext cx="7398000" cy="45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800"/>
              <a:t>Analysis Setup</a:t>
            </a:r>
            <a:endParaRPr sz="2900">
              <a:solidFill>
                <a:srgbClr val="9E9E9E"/>
              </a:solidFill>
            </a:endParaRPr>
          </a:p>
        </p:txBody>
      </p:sp>
      <p:cxnSp>
        <p:nvCxnSpPr>
          <p:cNvPr id="191" name="Google Shape;191;p25"/>
          <p:cNvCxnSpPr/>
          <p:nvPr/>
        </p:nvCxnSpPr>
        <p:spPr>
          <a:xfrm>
            <a:off x="1091300" y="1953975"/>
            <a:ext cx="6531300" cy="7500"/>
          </a:xfrm>
          <a:prstGeom prst="straightConnector1">
            <a:avLst/>
          </a:prstGeom>
          <a:noFill/>
          <a:ln cap="flat" cmpd="sng" w="9525">
            <a:solidFill>
              <a:srgbClr val="666666"/>
            </a:solidFill>
            <a:prstDash val="solid"/>
            <a:round/>
            <a:headEnd len="med" w="med" type="none"/>
            <a:tailEnd len="med" w="med" type="triangle"/>
          </a:ln>
        </p:spPr>
      </p:cxnSp>
      <p:sp>
        <p:nvSpPr>
          <p:cNvPr id="192" name="Google Shape;192;p25"/>
          <p:cNvSpPr txBox="1"/>
          <p:nvPr/>
        </p:nvSpPr>
        <p:spPr>
          <a:xfrm>
            <a:off x="3679375" y="1072250"/>
            <a:ext cx="13635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Treatment</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Period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(3 Mon) </a:t>
            </a:r>
            <a:endParaRPr>
              <a:latin typeface="Proxima Nova"/>
              <a:ea typeface="Proxima Nova"/>
              <a:cs typeface="Proxima Nova"/>
              <a:sym typeface="Proxima Nova"/>
            </a:endParaRPr>
          </a:p>
        </p:txBody>
      </p:sp>
      <p:cxnSp>
        <p:nvCxnSpPr>
          <p:cNvPr id="193" name="Google Shape;193;p25"/>
          <p:cNvCxnSpPr/>
          <p:nvPr/>
        </p:nvCxnSpPr>
        <p:spPr>
          <a:xfrm>
            <a:off x="3265725" y="1129400"/>
            <a:ext cx="0" cy="2367600"/>
          </a:xfrm>
          <a:prstGeom prst="straightConnector1">
            <a:avLst/>
          </a:prstGeom>
          <a:noFill/>
          <a:ln cap="flat" cmpd="sng" w="9525">
            <a:solidFill>
              <a:srgbClr val="666666"/>
            </a:solidFill>
            <a:prstDash val="dash"/>
            <a:round/>
            <a:headEnd len="med" w="med" type="none"/>
            <a:tailEnd len="med" w="med" type="none"/>
          </a:ln>
        </p:spPr>
      </p:cxnSp>
      <p:cxnSp>
        <p:nvCxnSpPr>
          <p:cNvPr id="194" name="Google Shape;194;p25"/>
          <p:cNvCxnSpPr/>
          <p:nvPr/>
        </p:nvCxnSpPr>
        <p:spPr>
          <a:xfrm>
            <a:off x="5475525" y="1129400"/>
            <a:ext cx="0" cy="2367600"/>
          </a:xfrm>
          <a:prstGeom prst="straightConnector1">
            <a:avLst/>
          </a:prstGeom>
          <a:noFill/>
          <a:ln cap="flat" cmpd="sng" w="9525">
            <a:solidFill>
              <a:srgbClr val="666666"/>
            </a:solidFill>
            <a:prstDash val="dash"/>
            <a:round/>
            <a:headEnd len="med" w="med" type="none"/>
            <a:tailEnd len="med" w="med" type="none"/>
          </a:ln>
        </p:spPr>
      </p:cxnSp>
      <p:sp>
        <p:nvSpPr>
          <p:cNvPr id="195" name="Google Shape;195;p25"/>
          <p:cNvSpPr txBox="1"/>
          <p:nvPr/>
        </p:nvSpPr>
        <p:spPr>
          <a:xfrm>
            <a:off x="1469575" y="1072250"/>
            <a:ext cx="13635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Pre-Treatment</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Period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(3 Mon)</a:t>
            </a:r>
            <a:endParaRPr>
              <a:latin typeface="Proxima Nova"/>
              <a:ea typeface="Proxima Nova"/>
              <a:cs typeface="Proxima Nova"/>
              <a:sym typeface="Proxima Nova"/>
            </a:endParaRPr>
          </a:p>
        </p:txBody>
      </p:sp>
      <p:sp>
        <p:nvSpPr>
          <p:cNvPr id="196" name="Google Shape;196;p25"/>
          <p:cNvSpPr txBox="1"/>
          <p:nvPr/>
        </p:nvSpPr>
        <p:spPr>
          <a:xfrm>
            <a:off x="5965375" y="1072250"/>
            <a:ext cx="15309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Post-Treatment</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Period</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(3 Mon)</a:t>
            </a:r>
            <a:endParaRPr>
              <a:latin typeface="Proxima Nova"/>
              <a:ea typeface="Proxima Nova"/>
              <a:cs typeface="Proxima Nova"/>
              <a:sym typeface="Proxima Nova"/>
            </a:endParaRPr>
          </a:p>
        </p:txBody>
      </p:sp>
      <p:cxnSp>
        <p:nvCxnSpPr>
          <p:cNvPr id="197" name="Google Shape;197;p25"/>
          <p:cNvCxnSpPr/>
          <p:nvPr/>
        </p:nvCxnSpPr>
        <p:spPr>
          <a:xfrm>
            <a:off x="1091300" y="2563575"/>
            <a:ext cx="6531300" cy="7500"/>
          </a:xfrm>
          <a:prstGeom prst="straightConnector1">
            <a:avLst/>
          </a:prstGeom>
          <a:noFill/>
          <a:ln cap="flat" cmpd="sng" w="9525">
            <a:solidFill>
              <a:srgbClr val="666666"/>
            </a:solidFill>
            <a:prstDash val="solid"/>
            <a:round/>
            <a:headEnd len="med" w="med" type="none"/>
            <a:tailEnd len="med" w="med" type="triangle"/>
          </a:ln>
        </p:spPr>
      </p:cxnSp>
      <p:pic>
        <p:nvPicPr>
          <p:cNvPr id="198" name="Google Shape;198;p25"/>
          <p:cNvPicPr preferRelativeResize="0"/>
          <p:nvPr/>
        </p:nvPicPr>
        <p:blipFill>
          <a:blip r:embed="rId3">
            <a:alphaModFix/>
          </a:blip>
          <a:stretch>
            <a:fillRect/>
          </a:stretch>
        </p:blipFill>
        <p:spPr>
          <a:xfrm>
            <a:off x="4582863" y="1723963"/>
            <a:ext cx="460025" cy="460025"/>
          </a:xfrm>
          <a:prstGeom prst="rect">
            <a:avLst/>
          </a:prstGeom>
          <a:noFill/>
          <a:ln>
            <a:noFill/>
          </a:ln>
        </p:spPr>
      </p:pic>
      <p:pic>
        <p:nvPicPr>
          <p:cNvPr id="199" name="Google Shape;199;p25"/>
          <p:cNvPicPr preferRelativeResize="0"/>
          <p:nvPr/>
        </p:nvPicPr>
        <p:blipFill>
          <a:blip r:embed="rId3">
            <a:alphaModFix/>
          </a:blip>
          <a:stretch>
            <a:fillRect/>
          </a:stretch>
        </p:blipFill>
        <p:spPr>
          <a:xfrm>
            <a:off x="5734038" y="1722575"/>
            <a:ext cx="460025" cy="460025"/>
          </a:xfrm>
          <a:prstGeom prst="rect">
            <a:avLst/>
          </a:prstGeom>
          <a:noFill/>
          <a:ln>
            <a:noFill/>
          </a:ln>
        </p:spPr>
      </p:pic>
      <p:pic>
        <p:nvPicPr>
          <p:cNvPr id="200" name="Google Shape;200;p25"/>
          <p:cNvPicPr preferRelativeResize="0"/>
          <p:nvPr/>
        </p:nvPicPr>
        <p:blipFill>
          <a:blip r:embed="rId4">
            <a:alphaModFix/>
          </a:blip>
          <a:stretch>
            <a:fillRect/>
          </a:stretch>
        </p:blipFill>
        <p:spPr>
          <a:xfrm>
            <a:off x="2435925" y="1695529"/>
            <a:ext cx="506200" cy="506200"/>
          </a:xfrm>
          <a:prstGeom prst="rect">
            <a:avLst/>
          </a:prstGeom>
          <a:noFill/>
          <a:ln>
            <a:noFill/>
          </a:ln>
        </p:spPr>
      </p:pic>
      <p:pic>
        <p:nvPicPr>
          <p:cNvPr id="201" name="Google Shape;201;p25"/>
          <p:cNvPicPr preferRelativeResize="0"/>
          <p:nvPr/>
        </p:nvPicPr>
        <p:blipFill>
          <a:blip r:embed="rId4">
            <a:alphaModFix/>
          </a:blip>
          <a:stretch>
            <a:fillRect/>
          </a:stretch>
        </p:blipFill>
        <p:spPr>
          <a:xfrm>
            <a:off x="1597725" y="2305129"/>
            <a:ext cx="506200" cy="506200"/>
          </a:xfrm>
          <a:prstGeom prst="rect">
            <a:avLst/>
          </a:prstGeom>
          <a:noFill/>
          <a:ln>
            <a:noFill/>
          </a:ln>
        </p:spPr>
      </p:pic>
      <p:pic>
        <p:nvPicPr>
          <p:cNvPr id="202" name="Google Shape;202;p25"/>
          <p:cNvPicPr preferRelativeResize="0"/>
          <p:nvPr/>
        </p:nvPicPr>
        <p:blipFill>
          <a:blip r:embed="rId4">
            <a:alphaModFix/>
          </a:blip>
          <a:stretch>
            <a:fillRect/>
          </a:stretch>
        </p:blipFill>
        <p:spPr>
          <a:xfrm>
            <a:off x="6550725" y="2305129"/>
            <a:ext cx="506200" cy="506200"/>
          </a:xfrm>
          <a:prstGeom prst="rect">
            <a:avLst/>
          </a:prstGeom>
          <a:noFill/>
          <a:ln>
            <a:noFill/>
          </a:ln>
        </p:spPr>
      </p:pic>
      <p:pic>
        <p:nvPicPr>
          <p:cNvPr id="203" name="Google Shape;203;p25"/>
          <p:cNvPicPr preferRelativeResize="0"/>
          <p:nvPr/>
        </p:nvPicPr>
        <p:blipFill>
          <a:blip r:embed="rId4">
            <a:alphaModFix/>
          </a:blip>
          <a:stretch>
            <a:fillRect/>
          </a:stretch>
        </p:blipFill>
        <p:spPr>
          <a:xfrm>
            <a:off x="6703125" y="1695529"/>
            <a:ext cx="506200" cy="506200"/>
          </a:xfrm>
          <a:prstGeom prst="rect">
            <a:avLst/>
          </a:prstGeom>
          <a:noFill/>
          <a:ln>
            <a:noFill/>
          </a:ln>
        </p:spPr>
      </p:pic>
      <p:sp>
        <p:nvSpPr>
          <p:cNvPr id="204" name="Google Shape;204;p25"/>
          <p:cNvSpPr txBox="1"/>
          <p:nvPr/>
        </p:nvSpPr>
        <p:spPr>
          <a:xfrm>
            <a:off x="7747975" y="1776075"/>
            <a:ext cx="900600" cy="35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Treatment </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Group</a:t>
            </a:r>
            <a:endParaRPr sz="1200">
              <a:latin typeface="Proxima Nova"/>
              <a:ea typeface="Proxima Nova"/>
              <a:cs typeface="Proxima Nova"/>
              <a:sym typeface="Proxima Nova"/>
            </a:endParaRPr>
          </a:p>
        </p:txBody>
      </p:sp>
      <p:pic>
        <p:nvPicPr>
          <p:cNvPr id="205" name="Google Shape;205;p25"/>
          <p:cNvPicPr preferRelativeResize="0"/>
          <p:nvPr/>
        </p:nvPicPr>
        <p:blipFill>
          <a:blip r:embed="rId4">
            <a:alphaModFix/>
          </a:blip>
          <a:stretch>
            <a:fillRect/>
          </a:stretch>
        </p:blipFill>
        <p:spPr>
          <a:xfrm>
            <a:off x="4036125" y="2305129"/>
            <a:ext cx="506200" cy="506200"/>
          </a:xfrm>
          <a:prstGeom prst="rect">
            <a:avLst/>
          </a:prstGeom>
          <a:noFill/>
          <a:ln>
            <a:noFill/>
          </a:ln>
        </p:spPr>
      </p:pic>
      <p:sp>
        <p:nvSpPr>
          <p:cNvPr id="206" name="Google Shape;206;p25"/>
          <p:cNvSpPr txBox="1"/>
          <p:nvPr/>
        </p:nvSpPr>
        <p:spPr>
          <a:xfrm>
            <a:off x="7747975" y="2385675"/>
            <a:ext cx="900600" cy="35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Control </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Group</a:t>
            </a:r>
            <a:endParaRPr sz="1200">
              <a:latin typeface="Proxima Nova"/>
              <a:ea typeface="Proxima Nova"/>
              <a:cs typeface="Proxima Nova"/>
              <a:sym typeface="Proxima Nova"/>
            </a:endParaRPr>
          </a:p>
        </p:txBody>
      </p:sp>
      <p:sp>
        <p:nvSpPr>
          <p:cNvPr id="207" name="Google Shape;207;p25"/>
          <p:cNvSpPr txBox="1"/>
          <p:nvPr/>
        </p:nvSpPr>
        <p:spPr>
          <a:xfrm>
            <a:off x="604425" y="3757275"/>
            <a:ext cx="8284800" cy="707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14"/>
              </a:buClr>
              <a:buSzPts val="1200"/>
              <a:buFont typeface="Proxima Nova"/>
              <a:buChar char="-"/>
            </a:pPr>
            <a:r>
              <a:rPr lang="en" sz="1200">
                <a:solidFill>
                  <a:srgbClr val="000014"/>
                </a:solidFill>
                <a:latin typeface="Proxima Nova"/>
                <a:ea typeface="Proxima Nova"/>
                <a:cs typeface="Proxima Nova"/>
                <a:sym typeface="Proxima Nova"/>
              </a:rPr>
              <a:t>Treatment Group: Riders who converted to Eaters within treatment period</a:t>
            </a:r>
            <a:endParaRPr sz="1200">
              <a:solidFill>
                <a:srgbClr val="000014"/>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14"/>
              </a:buClr>
              <a:buSzPts val="1200"/>
              <a:buFont typeface="Proxima Nova"/>
              <a:buChar char="-"/>
            </a:pPr>
            <a:r>
              <a:rPr lang="en" sz="1200">
                <a:solidFill>
                  <a:srgbClr val="000014"/>
                </a:solidFill>
                <a:latin typeface="Proxima Nova"/>
                <a:ea typeface="Proxima Nova"/>
                <a:cs typeface="Proxima Nova"/>
                <a:sym typeface="Proxima Nova"/>
              </a:rPr>
              <a:t>Control Group: Riders who were not converted to Eaters until the end of post-treatment period</a:t>
            </a:r>
            <a:endParaRPr sz="1200">
              <a:solidFill>
                <a:srgbClr val="000014"/>
              </a:solidFill>
              <a:latin typeface="Proxima Nova"/>
              <a:ea typeface="Proxima Nova"/>
              <a:cs typeface="Proxima Nova"/>
              <a:sym typeface="Proxima Nova"/>
            </a:endParaRPr>
          </a:p>
          <a:p>
            <a:pPr indent="0" lvl="0" marL="0" rtl="0" algn="l">
              <a:lnSpc>
                <a:spcPct val="115000"/>
              </a:lnSpc>
              <a:spcBef>
                <a:spcPts val="1000"/>
              </a:spcBef>
              <a:spcAft>
                <a:spcPts val="1000"/>
              </a:spcAft>
              <a:buNone/>
            </a:pPr>
            <a:r>
              <a:t/>
            </a:r>
            <a:endParaRPr sz="1200">
              <a:solidFill>
                <a:srgbClr val="000014"/>
              </a:solidFill>
              <a:latin typeface="Proxima Nova"/>
              <a:ea typeface="Proxima Nova"/>
              <a:cs typeface="Proxima Nova"/>
              <a:sym typeface="Proxima Nova"/>
            </a:endParaRPr>
          </a:p>
        </p:txBody>
      </p:sp>
      <p:pic>
        <p:nvPicPr>
          <p:cNvPr id="208" name="Google Shape;208;p25"/>
          <p:cNvPicPr preferRelativeResize="0"/>
          <p:nvPr/>
        </p:nvPicPr>
        <p:blipFill>
          <a:blip r:embed="rId5">
            <a:alphaModFix/>
          </a:blip>
          <a:stretch>
            <a:fillRect/>
          </a:stretch>
        </p:blipFill>
        <p:spPr>
          <a:xfrm>
            <a:off x="602507" y="1700294"/>
            <a:ext cx="460000" cy="459979"/>
          </a:xfrm>
          <a:prstGeom prst="rect">
            <a:avLst/>
          </a:prstGeom>
          <a:noFill/>
          <a:ln>
            <a:noFill/>
          </a:ln>
        </p:spPr>
      </p:pic>
      <p:pic>
        <p:nvPicPr>
          <p:cNvPr id="209" name="Google Shape;209;p25"/>
          <p:cNvPicPr preferRelativeResize="0"/>
          <p:nvPr/>
        </p:nvPicPr>
        <p:blipFill>
          <a:blip r:embed="rId6">
            <a:alphaModFix/>
          </a:blip>
          <a:stretch>
            <a:fillRect/>
          </a:stretch>
        </p:blipFill>
        <p:spPr>
          <a:xfrm>
            <a:off x="586003" y="2307425"/>
            <a:ext cx="460000" cy="460000"/>
          </a:xfrm>
          <a:prstGeom prst="rect">
            <a:avLst/>
          </a:prstGeom>
          <a:noFill/>
          <a:ln>
            <a:noFill/>
          </a:ln>
        </p:spPr>
      </p:pic>
      <p:sp>
        <p:nvSpPr>
          <p:cNvPr id="210" name="Google Shape;210;p25"/>
          <p:cNvSpPr txBox="1"/>
          <p:nvPr/>
        </p:nvSpPr>
        <p:spPr>
          <a:xfrm>
            <a:off x="1469575" y="3434450"/>
            <a:ext cx="13635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Feature</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Collection</a:t>
            </a:r>
            <a:endParaRPr sz="1000">
              <a:latin typeface="Proxima Nova"/>
              <a:ea typeface="Proxima Nova"/>
              <a:cs typeface="Proxima Nova"/>
              <a:sym typeface="Proxima Nova"/>
            </a:endParaRPr>
          </a:p>
        </p:txBody>
      </p:sp>
      <p:sp>
        <p:nvSpPr>
          <p:cNvPr id="211" name="Google Shape;211;p25"/>
          <p:cNvSpPr txBox="1"/>
          <p:nvPr/>
        </p:nvSpPr>
        <p:spPr>
          <a:xfrm>
            <a:off x="3679375" y="3434450"/>
            <a:ext cx="13635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Treatment</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sp>
        <p:nvSpPr>
          <p:cNvPr id="212" name="Google Shape;212;p25"/>
          <p:cNvSpPr txBox="1"/>
          <p:nvPr/>
        </p:nvSpPr>
        <p:spPr>
          <a:xfrm>
            <a:off x="5965375" y="3510650"/>
            <a:ext cx="13635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GB</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Observation</a:t>
            </a:r>
            <a:endParaRPr sz="1000">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sp>
        <p:nvSpPr>
          <p:cNvPr id="217" name="Google Shape;217;p26"/>
          <p:cNvSpPr txBox="1"/>
          <p:nvPr/>
        </p:nvSpPr>
        <p:spPr>
          <a:xfrm>
            <a:off x="310896" y="228600"/>
            <a:ext cx="577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Helvetica Neue"/>
                <a:ea typeface="Helvetica Neue"/>
                <a:cs typeface="Helvetica Neue"/>
                <a:sym typeface="Helvetica Neue"/>
              </a:rPr>
              <a:t>Propensity Score Matching</a:t>
            </a:r>
            <a:endParaRPr sz="3000">
              <a:latin typeface="Helvetica Neue"/>
              <a:ea typeface="Helvetica Neue"/>
              <a:cs typeface="Helvetica Neue"/>
              <a:sym typeface="Helvetica Neue"/>
            </a:endParaRPr>
          </a:p>
        </p:txBody>
      </p:sp>
      <p:sp>
        <p:nvSpPr>
          <p:cNvPr id="218" name="Google Shape;218;p26"/>
          <p:cNvSpPr txBox="1"/>
          <p:nvPr>
            <p:ph idx="1" type="subTitle"/>
          </p:nvPr>
        </p:nvSpPr>
        <p:spPr>
          <a:xfrm>
            <a:off x="785550" y="910200"/>
            <a:ext cx="7712700" cy="361200"/>
          </a:xfrm>
          <a:prstGeom prst="rect">
            <a:avLst/>
          </a:prstGeom>
          <a:solidFill>
            <a:srgbClr val="47B275"/>
          </a:solidFill>
        </p:spPr>
        <p:txBody>
          <a:bodyPr anchorCtr="0" anchor="ctr" bIns="91425" lIns="91425" spcFirstLastPara="1" rIns="91425" wrap="square" tIns="91425">
            <a:noAutofit/>
          </a:bodyPr>
          <a:lstStyle/>
          <a:p>
            <a:pPr indent="-152400" lvl="0" marL="292100" rtl="0" algn="ctr">
              <a:spcBef>
                <a:spcPts val="300"/>
              </a:spcBef>
              <a:spcAft>
                <a:spcPts val="0"/>
              </a:spcAft>
              <a:buClr>
                <a:schemeClr val="dk1"/>
              </a:buClr>
              <a:buSzPts val="1100"/>
              <a:buFont typeface="Arial"/>
              <a:buNone/>
            </a:pPr>
            <a:r>
              <a:rPr b="1" lang="en" sz="1600">
                <a:solidFill>
                  <a:schemeClr val="lt1"/>
                </a:solidFill>
                <a:latin typeface="Questrial"/>
                <a:ea typeface="Questrial"/>
                <a:cs typeface="Questrial"/>
                <a:sym typeface="Questrial"/>
              </a:rPr>
              <a:t>Matching removes biases between treatment and control</a:t>
            </a:r>
            <a:endParaRPr b="1" sz="1600">
              <a:solidFill>
                <a:srgbClr val="FFFFFF"/>
              </a:solidFill>
              <a:latin typeface="Proxima Nova"/>
              <a:ea typeface="Proxima Nova"/>
              <a:cs typeface="Proxima Nova"/>
              <a:sym typeface="Proxima Nova"/>
            </a:endParaRPr>
          </a:p>
        </p:txBody>
      </p:sp>
      <p:graphicFrame>
        <p:nvGraphicFramePr>
          <p:cNvPr id="219" name="Google Shape;219;p26"/>
          <p:cNvGraphicFramePr/>
          <p:nvPr/>
        </p:nvGraphicFramePr>
        <p:xfrm>
          <a:off x="480750" y="1442550"/>
          <a:ext cx="3000000" cy="3000000"/>
        </p:xfrm>
        <a:graphic>
          <a:graphicData uri="http://schemas.openxmlformats.org/drawingml/2006/table">
            <a:tbl>
              <a:tblPr>
                <a:noFill/>
                <a:tableStyleId>{9EA740B8-CD5B-4A64-B970-24014D7882B5}</a:tableStyleId>
              </a:tblPr>
              <a:tblGrid>
                <a:gridCol w="1809750"/>
                <a:gridCol w="2236225"/>
                <a:gridCol w="1874350"/>
                <a:gridCol w="2232150"/>
              </a:tblGrid>
              <a:tr h="381000">
                <a:tc gridSpan="2">
                  <a:txBody>
                    <a:bodyPr/>
                    <a:lstStyle/>
                    <a:p>
                      <a:pPr indent="-152400" lvl="0" marL="292100" rtl="0" algn="ctr">
                        <a:spcBef>
                          <a:spcPts val="300"/>
                        </a:spcBef>
                        <a:spcAft>
                          <a:spcPts val="0"/>
                        </a:spcAft>
                        <a:buNone/>
                      </a:pPr>
                      <a:r>
                        <a:rPr b="1" lang="en">
                          <a:latin typeface="Questrial"/>
                          <a:ea typeface="Questrial"/>
                          <a:cs typeface="Questrial"/>
                          <a:sym typeface="Questrial"/>
                        </a:rPr>
                        <a:t>Before</a:t>
                      </a:r>
                      <a:r>
                        <a:rPr lang="en">
                          <a:latin typeface="Questrial"/>
                          <a:ea typeface="Questrial"/>
                          <a:cs typeface="Questrial"/>
                          <a:sym typeface="Questrial"/>
                        </a:rPr>
                        <a:t> matching</a:t>
                      </a:r>
                      <a:endParaRPr>
                        <a:latin typeface="Questrial"/>
                        <a:ea typeface="Questrial"/>
                        <a:cs typeface="Questrial"/>
                        <a:sym typeface="Questrial"/>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47B275"/>
                      </a:solidFill>
                      <a:prstDash val="lgDash"/>
                      <a:round/>
                      <a:headEnd len="sm" w="sm" type="none"/>
                      <a:tailEnd len="sm" w="sm" type="none"/>
                    </a:lnB>
                  </a:tcPr>
                </a:tc>
                <a:tc hMerge="1"/>
                <a:tc gridSpan="2">
                  <a:txBody>
                    <a:bodyPr/>
                    <a:lstStyle/>
                    <a:p>
                      <a:pPr indent="-152400" lvl="0" marL="292100" rtl="0" algn="ctr">
                        <a:spcBef>
                          <a:spcPts val="300"/>
                        </a:spcBef>
                        <a:spcAft>
                          <a:spcPts val="0"/>
                        </a:spcAft>
                        <a:buNone/>
                      </a:pPr>
                      <a:r>
                        <a:rPr b="1" lang="en">
                          <a:latin typeface="Questrial"/>
                          <a:ea typeface="Questrial"/>
                          <a:cs typeface="Questrial"/>
                          <a:sym typeface="Questrial"/>
                        </a:rPr>
                        <a:t>After</a:t>
                      </a:r>
                      <a:r>
                        <a:rPr lang="en">
                          <a:latin typeface="Questrial"/>
                          <a:ea typeface="Questrial"/>
                          <a:cs typeface="Questrial"/>
                          <a:sym typeface="Questrial"/>
                        </a:rPr>
                        <a:t> matching</a:t>
                      </a:r>
                      <a:endParaRPr>
                        <a:latin typeface="Questrial"/>
                        <a:ea typeface="Questrial"/>
                        <a:cs typeface="Questrial"/>
                        <a:sym typeface="Questrial"/>
                      </a:endParaRPr>
                    </a:p>
                  </a:txBody>
                  <a:tcPr marT="91425" marB="91425" marR="91425" marL="91425">
                    <a:lnL cap="flat" cmpd="sng" w="19050">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47B275"/>
                      </a:solidFill>
                      <a:prstDash val="lgDash"/>
                      <a:round/>
                      <a:headEnd len="sm" w="sm" type="none"/>
                      <a:tailEnd len="sm" w="sm" type="none"/>
                    </a:lnB>
                  </a:tcPr>
                </a:tc>
                <a:tc hMerge="1"/>
              </a:tr>
              <a:tr h="1194075">
                <a:tc>
                  <a:txBody>
                    <a:bodyPr/>
                    <a:lstStyle/>
                    <a:p>
                      <a:pPr indent="0" lvl="0" marL="0" rtl="0" algn="r">
                        <a:spcBef>
                          <a:spcPts val="0"/>
                        </a:spcBef>
                        <a:spcAft>
                          <a:spcPts val="0"/>
                        </a:spcAft>
                        <a:buNone/>
                      </a:pPr>
                      <a:r>
                        <a:rPr lang="en">
                          <a:latin typeface="Questrial"/>
                          <a:ea typeface="Questrial"/>
                          <a:cs typeface="Questrial"/>
                          <a:sym typeface="Questrial"/>
                        </a:rPr>
                        <a:t> Treatment:</a:t>
                      </a:r>
                      <a:endParaRPr>
                        <a:latin typeface="Questrial"/>
                        <a:ea typeface="Questrial"/>
                        <a:cs typeface="Questrial"/>
                        <a:sym typeface="Questrial"/>
                      </a:endParaRPr>
                    </a:p>
                    <a:p>
                      <a:pPr indent="0" lvl="0" marL="0" rtl="0" algn="r">
                        <a:spcBef>
                          <a:spcPts val="0"/>
                        </a:spcBef>
                        <a:spcAft>
                          <a:spcPts val="0"/>
                        </a:spcAft>
                        <a:buNone/>
                      </a:pPr>
                      <a:r>
                        <a:rPr lang="en" sz="1000">
                          <a:latin typeface="Questrial"/>
                          <a:ea typeface="Questrial"/>
                          <a:cs typeface="Questrial"/>
                          <a:sym typeface="Questrial"/>
                        </a:rPr>
                        <a:t>R2E Conversion</a:t>
                      </a:r>
                      <a:endParaRPr sz="1000">
                        <a:latin typeface="Questrial"/>
                        <a:ea typeface="Questrial"/>
                        <a:cs typeface="Questrial"/>
                        <a:sym typeface="Quest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47B27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Questrial"/>
                          <a:ea typeface="Questrial"/>
                          <a:cs typeface="Questrial"/>
                          <a:sym typeface="Questrial"/>
                        </a:rPr>
                        <a:t>4</a:t>
                      </a:r>
                      <a:r>
                        <a:rPr b="1" lang="en">
                          <a:latin typeface="Questrial"/>
                          <a:ea typeface="Questrial"/>
                          <a:cs typeface="Questrial"/>
                          <a:sym typeface="Questrial"/>
                        </a:rPr>
                        <a:t>K</a:t>
                      </a:r>
                      <a:r>
                        <a:rPr lang="en">
                          <a:latin typeface="Questrial"/>
                          <a:ea typeface="Questrial"/>
                          <a:cs typeface="Questrial"/>
                          <a:sym typeface="Questrial"/>
                        </a:rPr>
                        <a:t> users</a:t>
                      </a:r>
                      <a:endParaRPr>
                        <a:latin typeface="Questrial"/>
                        <a:ea typeface="Questrial"/>
                        <a:cs typeface="Questrial"/>
                        <a:sym typeface="Questrial"/>
                      </a:endParaRPr>
                    </a:p>
                    <a:p>
                      <a:pPr indent="-317500" lvl="0" marL="457200" rtl="0" algn="l">
                        <a:spcBef>
                          <a:spcPts val="0"/>
                        </a:spcBef>
                        <a:spcAft>
                          <a:spcPts val="0"/>
                        </a:spcAft>
                        <a:buSzPts val="1400"/>
                        <a:buFont typeface="Questrial"/>
                        <a:buChar char="●"/>
                      </a:pPr>
                      <a:r>
                        <a:rPr lang="en">
                          <a:latin typeface="Questrial"/>
                          <a:ea typeface="Questrial"/>
                          <a:cs typeface="Questrial"/>
                          <a:sym typeface="Questrial"/>
                        </a:rPr>
                        <a:t>3 Mon GB</a:t>
                      </a:r>
                      <a:r>
                        <a:rPr b="1" lang="en">
                          <a:solidFill>
                            <a:schemeClr val="dk1"/>
                          </a:solidFill>
                          <a:latin typeface="Proxima Nova"/>
                          <a:ea typeface="Proxima Nova"/>
                          <a:cs typeface="Proxima Nova"/>
                          <a:sym typeface="Proxima Nova"/>
                        </a:rPr>
                        <a:t>*</a:t>
                      </a:r>
                      <a:r>
                        <a:rPr lang="en">
                          <a:latin typeface="Questrial"/>
                          <a:ea typeface="Questrial"/>
                          <a:cs typeface="Questrial"/>
                          <a:sym typeface="Questrial"/>
                        </a:rPr>
                        <a:t>: </a:t>
                      </a:r>
                      <a:r>
                        <a:rPr b="1" lang="en">
                          <a:latin typeface="Questrial"/>
                          <a:ea typeface="Questrial"/>
                          <a:cs typeface="Questrial"/>
                          <a:sym typeface="Questrial"/>
                        </a:rPr>
                        <a:t>$2,000</a:t>
                      </a:r>
                      <a:endParaRPr b="1">
                        <a:latin typeface="Questrial"/>
                        <a:ea typeface="Questrial"/>
                        <a:cs typeface="Questrial"/>
                        <a:sym typeface="Questrial"/>
                      </a:endParaRPr>
                    </a:p>
                    <a:p>
                      <a:pPr indent="-317500" lvl="0" marL="457200" rtl="0" algn="l">
                        <a:spcBef>
                          <a:spcPts val="0"/>
                        </a:spcBef>
                        <a:spcAft>
                          <a:spcPts val="0"/>
                        </a:spcAft>
                        <a:buSzPts val="1400"/>
                        <a:buFont typeface="Questrial"/>
                        <a:buChar char="●"/>
                      </a:pPr>
                      <a:r>
                        <a:rPr lang="en">
                          <a:latin typeface="Questrial"/>
                          <a:ea typeface="Questrial"/>
                          <a:cs typeface="Questrial"/>
                          <a:sym typeface="Questrial"/>
                        </a:rPr>
                        <a:t>3 Mon Trips</a:t>
                      </a:r>
                      <a:r>
                        <a:rPr lang="en">
                          <a:latin typeface="Questrial"/>
                          <a:ea typeface="Questrial"/>
                          <a:cs typeface="Questrial"/>
                          <a:sym typeface="Questrial"/>
                        </a:rPr>
                        <a:t>: 100</a:t>
                      </a:r>
                      <a:endParaRPr>
                        <a:latin typeface="Questrial"/>
                        <a:ea typeface="Questrial"/>
                        <a:cs typeface="Questrial"/>
                        <a:sym typeface="Questrial"/>
                      </a:endParaRPr>
                    </a:p>
                    <a:p>
                      <a:pPr indent="0" lvl="0" marL="0" rtl="0" algn="l">
                        <a:spcBef>
                          <a:spcPts val="0"/>
                        </a:spcBef>
                        <a:spcAft>
                          <a:spcPts val="0"/>
                        </a:spcAft>
                        <a:buNone/>
                      </a:pPr>
                      <a:r>
                        <a:t/>
                      </a:r>
                      <a:endParaRPr>
                        <a:latin typeface="Questrial"/>
                        <a:ea typeface="Questrial"/>
                        <a:cs typeface="Questrial"/>
                        <a:sym typeface="Questrial"/>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47B275"/>
                      </a:solidFill>
                      <a:prstDash val="solid"/>
                      <a:round/>
                      <a:headEnd len="sm" w="sm" type="none"/>
                      <a:tailEnd len="sm" w="sm" type="none"/>
                    </a:lnR>
                    <a:lnT cap="flat" cmpd="sng" w="19050">
                      <a:solidFill>
                        <a:srgbClr val="47B27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
                          <a:latin typeface="Questrial"/>
                          <a:ea typeface="Questrial"/>
                          <a:cs typeface="Questrial"/>
                          <a:sym typeface="Questrial"/>
                        </a:rPr>
                        <a:t> Treatment:</a:t>
                      </a:r>
                      <a:endParaRPr>
                        <a:latin typeface="Questrial"/>
                        <a:ea typeface="Questrial"/>
                        <a:cs typeface="Questrial"/>
                        <a:sym typeface="Questrial"/>
                      </a:endParaRPr>
                    </a:p>
                    <a:p>
                      <a:pPr indent="0" lvl="0" marL="0" rtl="0" algn="r">
                        <a:spcBef>
                          <a:spcPts val="0"/>
                        </a:spcBef>
                        <a:spcAft>
                          <a:spcPts val="0"/>
                        </a:spcAft>
                        <a:buClr>
                          <a:schemeClr val="dk1"/>
                        </a:buClr>
                        <a:buSzPts val="1100"/>
                        <a:buFont typeface="Arial"/>
                        <a:buNone/>
                      </a:pPr>
                      <a:r>
                        <a:rPr lang="en" sz="1000">
                          <a:solidFill>
                            <a:schemeClr val="dk1"/>
                          </a:solidFill>
                          <a:latin typeface="Questrial"/>
                          <a:ea typeface="Questrial"/>
                          <a:cs typeface="Questrial"/>
                          <a:sym typeface="Questrial"/>
                        </a:rPr>
                        <a:t>R2E Conversion</a:t>
                      </a:r>
                      <a:endParaRPr>
                        <a:latin typeface="Questrial"/>
                        <a:ea typeface="Questrial"/>
                        <a:cs typeface="Questrial"/>
                        <a:sym typeface="Questrial"/>
                      </a:endParaRPr>
                    </a:p>
                  </a:txBody>
                  <a:tcPr marT="91425" marB="91425" marR="91425" marL="91425">
                    <a:lnL cap="flat" cmpd="sng" w="28575">
                      <a:solidFill>
                        <a:srgbClr val="47B275"/>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47B27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Questrial"/>
                          <a:ea typeface="Questrial"/>
                          <a:cs typeface="Questrial"/>
                          <a:sym typeface="Questrial"/>
                        </a:rPr>
                        <a:t>4</a:t>
                      </a:r>
                      <a:r>
                        <a:rPr b="1" lang="en">
                          <a:latin typeface="Questrial"/>
                          <a:ea typeface="Questrial"/>
                          <a:cs typeface="Questrial"/>
                          <a:sym typeface="Questrial"/>
                        </a:rPr>
                        <a:t>K</a:t>
                      </a:r>
                      <a:r>
                        <a:rPr lang="en">
                          <a:latin typeface="Questrial"/>
                          <a:ea typeface="Questrial"/>
                          <a:cs typeface="Questrial"/>
                          <a:sym typeface="Questrial"/>
                        </a:rPr>
                        <a:t> users</a:t>
                      </a:r>
                      <a:endParaRPr>
                        <a:latin typeface="Questrial"/>
                        <a:ea typeface="Questrial"/>
                        <a:cs typeface="Questrial"/>
                        <a:sym typeface="Questrial"/>
                      </a:endParaRPr>
                    </a:p>
                    <a:p>
                      <a:pPr indent="-317500" lvl="0" marL="457200" rtl="0" algn="l">
                        <a:spcBef>
                          <a:spcPts val="0"/>
                        </a:spcBef>
                        <a:spcAft>
                          <a:spcPts val="0"/>
                        </a:spcAft>
                        <a:buClr>
                          <a:schemeClr val="dk1"/>
                        </a:buClr>
                        <a:buSzPts val="1400"/>
                        <a:buFont typeface="Questrial"/>
                        <a:buChar char="●"/>
                      </a:pPr>
                      <a:r>
                        <a:rPr lang="en">
                          <a:solidFill>
                            <a:schemeClr val="dk1"/>
                          </a:solidFill>
                          <a:latin typeface="Questrial"/>
                          <a:ea typeface="Questrial"/>
                          <a:cs typeface="Questrial"/>
                          <a:sym typeface="Questrial"/>
                        </a:rPr>
                        <a:t>3 Mon GB: </a:t>
                      </a:r>
                      <a:r>
                        <a:rPr b="1" lang="en">
                          <a:solidFill>
                            <a:schemeClr val="dk1"/>
                          </a:solidFill>
                          <a:latin typeface="Questrial"/>
                          <a:ea typeface="Questrial"/>
                          <a:cs typeface="Questrial"/>
                          <a:sym typeface="Questrial"/>
                        </a:rPr>
                        <a:t>$2,000</a:t>
                      </a:r>
                      <a:endParaRPr b="1">
                        <a:solidFill>
                          <a:schemeClr val="dk1"/>
                        </a:solidFill>
                        <a:latin typeface="Questrial"/>
                        <a:ea typeface="Questrial"/>
                        <a:cs typeface="Questrial"/>
                        <a:sym typeface="Questrial"/>
                      </a:endParaRPr>
                    </a:p>
                    <a:p>
                      <a:pPr indent="-317500" lvl="0" marL="457200" rtl="0" algn="l">
                        <a:spcBef>
                          <a:spcPts val="0"/>
                        </a:spcBef>
                        <a:spcAft>
                          <a:spcPts val="0"/>
                        </a:spcAft>
                        <a:buClr>
                          <a:schemeClr val="dk1"/>
                        </a:buClr>
                        <a:buSzPts val="1400"/>
                        <a:buFont typeface="Questrial"/>
                        <a:buChar char="●"/>
                      </a:pPr>
                      <a:r>
                        <a:rPr lang="en">
                          <a:solidFill>
                            <a:schemeClr val="dk1"/>
                          </a:solidFill>
                          <a:latin typeface="Questrial"/>
                          <a:ea typeface="Questrial"/>
                          <a:cs typeface="Questrial"/>
                          <a:sym typeface="Questrial"/>
                        </a:rPr>
                        <a:t>3 Mon Trips: 100</a:t>
                      </a:r>
                      <a:endParaRPr>
                        <a:latin typeface="Questrial"/>
                        <a:ea typeface="Questrial"/>
                        <a:cs typeface="Questrial"/>
                        <a:sym typeface="Quest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47B27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r>
              <a:tr h="1339625">
                <a:tc>
                  <a:txBody>
                    <a:bodyPr/>
                    <a:lstStyle/>
                    <a:p>
                      <a:pPr indent="0" lvl="0" marL="0" rtl="0" algn="r">
                        <a:spcBef>
                          <a:spcPts val="0"/>
                        </a:spcBef>
                        <a:spcAft>
                          <a:spcPts val="0"/>
                        </a:spcAft>
                        <a:buNone/>
                      </a:pPr>
                      <a:r>
                        <a:rPr lang="en">
                          <a:latin typeface="Questrial"/>
                          <a:ea typeface="Questrial"/>
                          <a:cs typeface="Questrial"/>
                          <a:sym typeface="Questrial"/>
                        </a:rPr>
                        <a:t>Control: </a:t>
                      </a:r>
                      <a:endParaRPr>
                        <a:latin typeface="Questrial"/>
                        <a:ea typeface="Questrial"/>
                        <a:cs typeface="Questrial"/>
                        <a:sym typeface="Questrial"/>
                      </a:endParaRPr>
                    </a:p>
                    <a:p>
                      <a:pPr indent="0" lvl="0" marL="0" rtl="0" algn="r">
                        <a:spcBef>
                          <a:spcPts val="0"/>
                        </a:spcBef>
                        <a:spcAft>
                          <a:spcPts val="0"/>
                        </a:spcAft>
                        <a:buNone/>
                      </a:pPr>
                      <a:r>
                        <a:rPr lang="en" sz="1000">
                          <a:latin typeface="Questrial"/>
                          <a:ea typeface="Questrial"/>
                          <a:cs typeface="Questrial"/>
                          <a:sym typeface="Questrial"/>
                        </a:rPr>
                        <a:t>  No R2E</a:t>
                      </a:r>
                      <a:r>
                        <a:rPr lang="en">
                          <a:latin typeface="Questrial"/>
                          <a:ea typeface="Questrial"/>
                          <a:cs typeface="Questrial"/>
                          <a:sym typeface="Questrial"/>
                        </a:rPr>
                        <a:t>  </a:t>
                      </a:r>
                      <a:endParaRPr>
                        <a:latin typeface="Questrial"/>
                        <a:ea typeface="Questrial"/>
                        <a:cs typeface="Questrial"/>
                        <a:sym typeface="Quest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Questrial"/>
                          <a:ea typeface="Questrial"/>
                          <a:cs typeface="Questrial"/>
                          <a:sym typeface="Questrial"/>
                        </a:rPr>
                        <a:t>96</a:t>
                      </a:r>
                      <a:r>
                        <a:rPr b="1" lang="en">
                          <a:latin typeface="Questrial"/>
                          <a:ea typeface="Questrial"/>
                          <a:cs typeface="Questrial"/>
                          <a:sym typeface="Questrial"/>
                        </a:rPr>
                        <a:t>K </a:t>
                      </a:r>
                      <a:r>
                        <a:rPr lang="en">
                          <a:latin typeface="Questrial"/>
                          <a:ea typeface="Questrial"/>
                          <a:cs typeface="Questrial"/>
                          <a:sym typeface="Questrial"/>
                        </a:rPr>
                        <a:t>users</a:t>
                      </a:r>
                      <a:endParaRPr>
                        <a:latin typeface="Questrial"/>
                        <a:ea typeface="Questrial"/>
                        <a:cs typeface="Questrial"/>
                        <a:sym typeface="Questrial"/>
                      </a:endParaRPr>
                    </a:p>
                    <a:p>
                      <a:pPr indent="-317500" lvl="0" marL="457200" rtl="0" algn="l">
                        <a:spcBef>
                          <a:spcPts val="0"/>
                        </a:spcBef>
                        <a:spcAft>
                          <a:spcPts val="0"/>
                        </a:spcAft>
                        <a:buClr>
                          <a:schemeClr val="dk1"/>
                        </a:buClr>
                        <a:buSzPts val="1400"/>
                        <a:buFont typeface="Questrial"/>
                        <a:buChar char="●"/>
                      </a:pPr>
                      <a:r>
                        <a:rPr lang="en">
                          <a:solidFill>
                            <a:schemeClr val="dk1"/>
                          </a:solidFill>
                          <a:latin typeface="Questrial"/>
                          <a:ea typeface="Questrial"/>
                          <a:cs typeface="Questrial"/>
                          <a:sym typeface="Questrial"/>
                        </a:rPr>
                        <a:t>3 Mon GB: </a:t>
                      </a:r>
                      <a:r>
                        <a:rPr b="1" lang="en">
                          <a:solidFill>
                            <a:schemeClr val="dk1"/>
                          </a:solidFill>
                          <a:latin typeface="Questrial"/>
                          <a:ea typeface="Questrial"/>
                          <a:cs typeface="Questrial"/>
                          <a:sym typeface="Questrial"/>
                        </a:rPr>
                        <a:t>$20</a:t>
                      </a:r>
                      <a:endParaRPr b="1">
                        <a:solidFill>
                          <a:schemeClr val="dk1"/>
                        </a:solidFill>
                        <a:latin typeface="Questrial"/>
                        <a:ea typeface="Questrial"/>
                        <a:cs typeface="Questrial"/>
                        <a:sym typeface="Questrial"/>
                      </a:endParaRPr>
                    </a:p>
                    <a:p>
                      <a:pPr indent="-317500" lvl="0" marL="457200" rtl="0" algn="l">
                        <a:spcBef>
                          <a:spcPts val="0"/>
                        </a:spcBef>
                        <a:spcAft>
                          <a:spcPts val="0"/>
                        </a:spcAft>
                        <a:buClr>
                          <a:schemeClr val="dk1"/>
                        </a:buClr>
                        <a:buSzPts val="1400"/>
                        <a:buFont typeface="Questrial"/>
                        <a:buChar char="●"/>
                      </a:pPr>
                      <a:r>
                        <a:rPr lang="en">
                          <a:solidFill>
                            <a:schemeClr val="dk1"/>
                          </a:solidFill>
                          <a:latin typeface="Questrial"/>
                          <a:ea typeface="Questrial"/>
                          <a:cs typeface="Questrial"/>
                          <a:sym typeface="Questrial"/>
                        </a:rPr>
                        <a:t>3 Mon Trips: 10</a:t>
                      </a:r>
                      <a:endParaRPr>
                        <a:latin typeface="Questrial"/>
                        <a:ea typeface="Questrial"/>
                        <a:cs typeface="Questrial"/>
                        <a:sym typeface="Questrial"/>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47B275"/>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
                          <a:latin typeface="Questrial"/>
                          <a:ea typeface="Questrial"/>
                          <a:cs typeface="Questrial"/>
                          <a:sym typeface="Questrial"/>
                        </a:rPr>
                        <a:t>Control:</a:t>
                      </a:r>
                      <a:endParaRPr>
                        <a:latin typeface="Questrial"/>
                        <a:ea typeface="Questrial"/>
                        <a:cs typeface="Questrial"/>
                        <a:sym typeface="Questrial"/>
                      </a:endParaRPr>
                    </a:p>
                    <a:p>
                      <a:pPr indent="0" lvl="0" marL="0" rtl="0" algn="r">
                        <a:spcBef>
                          <a:spcPts val="0"/>
                        </a:spcBef>
                        <a:spcAft>
                          <a:spcPts val="0"/>
                        </a:spcAft>
                        <a:buNone/>
                      </a:pPr>
                      <a:r>
                        <a:rPr lang="en" sz="1000">
                          <a:latin typeface="Questrial"/>
                          <a:ea typeface="Questrial"/>
                          <a:cs typeface="Questrial"/>
                          <a:sym typeface="Questrial"/>
                        </a:rPr>
                        <a:t>  </a:t>
                      </a:r>
                      <a:r>
                        <a:rPr lang="en" sz="1000">
                          <a:solidFill>
                            <a:schemeClr val="dk1"/>
                          </a:solidFill>
                          <a:latin typeface="Questrial"/>
                          <a:ea typeface="Questrial"/>
                          <a:cs typeface="Questrial"/>
                          <a:sym typeface="Questrial"/>
                        </a:rPr>
                        <a:t>No R2E</a:t>
                      </a:r>
                      <a:endParaRPr>
                        <a:latin typeface="Questrial"/>
                        <a:ea typeface="Questrial"/>
                        <a:cs typeface="Questrial"/>
                        <a:sym typeface="Questrial"/>
                      </a:endParaRPr>
                    </a:p>
                  </a:txBody>
                  <a:tcPr marT="91425" marB="91425" marR="91425" marL="91425">
                    <a:lnL cap="flat" cmpd="sng" w="28575">
                      <a:solidFill>
                        <a:srgbClr val="47B275"/>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Questrial"/>
                          <a:ea typeface="Questrial"/>
                          <a:cs typeface="Questrial"/>
                          <a:sym typeface="Questrial"/>
                        </a:rPr>
                        <a:t>4</a:t>
                      </a:r>
                      <a:r>
                        <a:rPr b="1" lang="en">
                          <a:latin typeface="Questrial"/>
                          <a:ea typeface="Questrial"/>
                          <a:cs typeface="Questrial"/>
                          <a:sym typeface="Questrial"/>
                        </a:rPr>
                        <a:t>K</a:t>
                      </a:r>
                      <a:r>
                        <a:rPr lang="en">
                          <a:latin typeface="Questrial"/>
                          <a:ea typeface="Questrial"/>
                          <a:cs typeface="Questrial"/>
                          <a:sym typeface="Questrial"/>
                        </a:rPr>
                        <a:t> users</a:t>
                      </a:r>
                      <a:endParaRPr>
                        <a:latin typeface="Questrial"/>
                        <a:ea typeface="Questrial"/>
                        <a:cs typeface="Questrial"/>
                        <a:sym typeface="Questrial"/>
                      </a:endParaRPr>
                    </a:p>
                    <a:p>
                      <a:pPr indent="-317500" lvl="0" marL="457200" rtl="0" algn="l">
                        <a:spcBef>
                          <a:spcPts val="0"/>
                        </a:spcBef>
                        <a:spcAft>
                          <a:spcPts val="0"/>
                        </a:spcAft>
                        <a:buClr>
                          <a:schemeClr val="dk1"/>
                        </a:buClr>
                        <a:buSzPts val="1400"/>
                        <a:buFont typeface="Questrial"/>
                        <a:buChar char="●"/>
                      </a:pPr>
                      <a:r>
                        <a:rPr lang="en">
                          <a:solidFill>
                            <a:schemeClr val="dk1"/>
                          </a:solidFill>
                          <a:latin typeface="Questrial"/>
                          <a:ea typeface="Questrial"/>
                          <a:cs typeface="Questrial"/>
                          <a:sym typeface="Questrial"/>
                        </a:rPr>
                        <a:t>3 Mon GB: </a:t>
                      </a:r>
                      <a:r>
                        <a:rPr b="1" lang="en">
                          <a:solidFill>
                            <a:schemeClr val="dk1"/>
                          </a:solidFill>
                          <a:latin typeface="Questrial"/>
                          <a:ea typeface="Questrial"/>
                          <a:cs typeface="Questrial"/>
                          <a:sym typeface="Questrial"/>
                        </a:rPr>
                        <a:t>$2,000</a:t>
                      </a:r>
                      <a:endParaRPr b="1">
                        <a:solidFill>
                          <a:schemeClr val="dk1"/>
                        </a:solidFill>
                        <a:latin typeface="Questrial"/>
                        <a:ea typeface="Questrial"/>
                        <a:cs typeface="Questrial"/>
                        <a:sym typeface="Questrial"/>
                      </a:endParaRPr>
                    </a:p>
                    <a:p>
                      <a:pPr indent="-317500" lvl="0" marL="457200" rtl="0" algn="l">
                        <a:spcBef>
                          <a:spcPts val="0"/>
                        </a:spcBef>
                        <a:spcAft>
                          <a:spcPts val="0"/>
                        </a:spcAft>
                        <a:buClr>
                          <a:schemeClr val="dk1"/>
                        </a:buClr>
                        <a:buSzPts val="1400"/>
                        <a:buFont typeface="Questrial"/>
                        <a:buChar char="●"/>
                      </a:pPr>
                      <a:r>
                        <a:rPr lang="en">
                          <a:solidFill>
                            <a:schemeClr val="dk1"/>
                          </a:solidFill>
                          <a:latin typeface="Questrial"/>
                          <a:ea typeface="Questrial"/>
                          <a:cs typeface="Questrial"/>
                          <a:sym typeface="Questrial"/>
                        </a:rPr>
                        <a:t>3 Mon Trips: 100</a:t>
                      </a:r>
                      <a:endParaRPr>
                        <a:latin typeface="Questrial"/>
                        <a:ea typeface="Questrial"/>
                        <a:cs typeface="Questrial"/>
                        <a:sym typeface="Quest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20" name="Google Shape;220;p26"/>
          <p:cNvPicPr preferRelativeResize="0"/>
          <p:nvPr/>
        </p:nvPicPr>
        <p:blipFill>
          <a:blip r:embed="rId3">
            <a:alphaModFix/>
          </a:blip>
          <a:stretch>
            <a:fillRect/>
          </a:stretch>
        </p:blipFill>
        <p:spPr>
          <a:xfrm>
            <a:off x="470910" y="1953800"/>
            <a:ext cx="731520" cy="731520"/>
          </a:xfrm>
          <a:prstGeom prst="rect">
            <a:avLst/>
          </a:prstGeom>
          <a:noFill/>
          <a:ln>
            <a:noFill/>
          </a:ln>
        </p:spPr>
      </p:pic>
      <p:pic>
        <p:nvPicPr>
          <p:cNvPr id="221" name="Google Shape;221;p26"/>
          <p:cNvPicPr preferRelativeResize="0"/>
          <p:nvPr/>
        </p:nvPicPr>
        <p:blipFill>
          <a:blip r:embed="rId4">
            <a:alphaModFix/>
          </a:blip>
          <a:stretch>
            <a:fillRect/>
          </a:stretch>
        </p:blipFill>
        <p:spPr>
          <a:xfrm>
            <a:off x="470900" y="3185238"/>
            <a:ext cx="731520" cy="731520"/>
          </a:xfrm>
          <a:prstGeom prst="rect">
            <a:avLst/>
          </a:prstGeom>
          <a:noFill/>
          <a:ln>
            <a:noFill/>
          </a:ln>
        </p:spPr>
      </p:pic>
      <p:pic>
        <p:nvPicPr>
          <p:cNvPr id="222" name="Google Shape;222;p26"/>
          <p:cNvPicPr preferRelativeResize="0"/>
          <p:nvPr/>
        </p:nvPicPr>
        <p:blipFill>
          <a:blip r:embed="rId3">
            <a:alphaModFix/>
          </a:blip>
          <a:stretch>
            <a:fillRect/>
          </a:stretch>
        </p:blipFill>
        <p:spPr>
          <a:xfrm>
            <a:off x="4595660" y="1953800"/>
            <a:ext cx="731520" cy="731520"/>
          </a:xfrm>
          <a:prstGeom prst="rect">
            <a:avLst/>
          </a:prstGeom>
          <a:noFill/>
          <a:ln>
            <a:noFill/>
          </a:ln>
        </p:spPr>
      </p:pic>
      <p:pic>
        <p:nvPicPr>
          <p:cNvPr id="223" name="Google Shape;223;p26"/>
          <p:cNvPicPr preferRelativeResize="0"/>
          <p:nvPr/>
        </p:nvPicPr>
        <p:blipFill>
          <a:blip r:embed="rId4">
            <a:alphaModFix/>
          </a:blip>
          <a:stretch>
            <a:fillRect/>
          </a:stretch>
        </p:blipFill>
        <p:spPr>
          <a:xfrm>
            <a:off x="4595650" y="3185238"/>
            <a:ext cx="731520" cy="731520"/>
          </a:xfrm>
          <a:prstGeom prst="rect">
            <a:avLst/>
          </a:prstGeom>
          <a:noFill/>
          <a:ln>
            <a:noFill/>
          </a:ln>
        </p:spPr>
      </p:pic>
      <p:pic>
        <p:nvPicPr>
          <p:cNvPr id="224" name="Google Shape;224;p26"/>
          <p:cNvPicPr preferRelativeResize="0"/>
          <p:nvPr/>
        </p:nvPicPr>
        <p:blipFill>
          <a:blip r:embed="rId5">
            <a:alphaModFix/>
          </a:blip>
          <a:stretch>
            <a:fillRect/>
          </a:stretch>
        </p:blipFill>
        <p:spPr>
          <a:xfrm>
            <a:off x="437525" y="2685325"/>
            <a:ext cx="390980" cy="361200"/>
          </a:xfrm>
          <a:prstGeom prst="rect">
            <a:avLst/>
          </a:prstGeom>
          <a:noFill/>
          <a:ln>
            <a:noFill/>
          </a:ln>
        </p:spPr>
      </p:pic>
      <p:pic>
        <p:nvPicPr>
          <p:cNvPr id="225" name="Google Shape;225;p26"/>
          <p:cNvPicPr preferRelativeResize="0"/>
          <p:nvPr/>
        </p:nvPicPr>
        <p:blipFill>
          <a:blip r:embed="rId6">
            <a:alphaModFix/>
          </a:blip>
          <a:stretch>
            <a:fillRect/>
          </a:stretch>
        </p:blipFill>
        <p:spPr>
          <a:xfrm>
            <a:off x="909760" y="2701797"/>
            <a:ext cx="355315" cy="328252"/>
          </a:xfrm>
          <a:prstGeom prst="rect">
            <a:avLst/>
          </a:prstGeom>
          <a:noFill/>
          <a:ln>
            <a:noFill/>
          </a:ln>
        </p:spPr>
      </p:pic>
      <p:pic>
        <p:nvPicPr>
          <p:cNvPr id="226" name="Google Shape;226;p26"/>
          <p:cNvPicPr preferRelativeResize="0"/>
          <p:nvPr/>
        </p:nvPicPr>
        <p:blipFill>
          <a:blip r:embed="rId5">
            <a:alphaModFix/>
          </a:blip>
          <a:stretch>
            <a:fillRect/>
          </a:stretch>
        </p:blipFill>
        <p:spPr>
          <a:xfrm>
            <a:off x="4552325" y="2685325"/>
            <a:ext cx="390980" cy="361200"/>
          </a:xfrm>
          <a:prstGeom prst="rect">
            <a:avLst/>
          </a:prstGeom>
          <a:noFill/>
          <a:ln>
            <a:noFill/>
          </a:ln>
        </p:spPr>
      </p:pic>
      <p:pic>
        <p:nvPicPr>
          <p:cNvPr id="227" name="Google Shape;227;p26"/>
          <p:cNvPicPr preferRelativeResize="0"/>
          <p:nvPr/>
        </p:nvPicPr>
        <p:blipFill>
          <a:blip r:embed="rId6">
            <a:alphaModFix/>
          </a:blip>
          <a:stretch>
            <a:fillRect/>
          </a:stretch>
        </p:blipFill>
        <p:spPr>
          <a:xfrm>
            <a:off x="5024560" y="2701797"/>
            <a:ext cx="355315" cy="328252"/>
          </a:xfrm>
          <a:prstGeom prst="rect">
            <a:avLst/>
          </a:prstGeom>
          <a:noFill/>
          <a:ln>
            <a:noFill/>
          </a:ln>
        </p:spPr>
      </p:pic>
      <p:pic>
        <p:nvPicPr>
          <p:cNvPr id="228" name="Google Shape;228;p26"/>
          <p:cNvPicPr preferRelativeResize="0"/>
          <p:nvPr/>
        </p:nvPicPr>
        <p:blipFill>
          <a:blip r:embed="rId5">
            <a:alphaModFix/>
          </a:blip>
          <a:stretch>
            <a:fillRect/>
          </a:stretch>
        </p:blipFill>
        <p:spPr>
          <a:xfrm>
            <a:off x="518775" y="3949525"/>
            <a:ext cx="390980" cy="361200"/>
          </a:xfrm>
          <a:prstGeom prst="rect">
            <a:avLst/>
          </a:prstGeom>
          <a:noFill/>
          <a:ln>
            <a:noFill/>
          </a:ln>
        </p:spPr>
      </p:pic>
      <p:pic>
        <p:nvPicPr>
          <p:cNvPr id="229" name="Google Shape;229;p26"/>
          <p:cNvPicPr preferRelativeResize="0"/>
          <p:nvPr/>
        </p:nvPicPr>
        <p:blipFill>
          <a:blip r:embed="rId5">
            <a:alphaModFix/>
          </a:blip>
          <a:stretch>
            <a:fillRect/>
          </a:stretch>
        </p:blipFill>
        <p:spPr>
          <a:xfrm>
            <a:off x="4633575" y="3987225"/>
            <a:ext cx="390980" cy="361200"/>
          </a:xfrm>
          <a:prstGeom prst="rect">
            <a:avLst/>
          </a:prstGeom>
          <a:noFill/>
          <a:ln>
            <a:noFill/>
          </a:ln>
        </p:spPr>
      </p:pic>
      <p:sp>
        <p:nvSpPr>
          <p:cNvPr id="230" name="Google Shape;230;p26"/>
          <p:cNvSpPr txBox="1"/>
          <p:nvPr/>
        </p:nvSpPr>
        <p:spPr>
          <a:xfrm>
            <a:off x="516800" y="4472100"/>
            <a:ext cx="771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Questrial"/>
                <a:ea typeface="Questrial"/>
                <a:cs typeface="Questrial"/>
                <a:sym typeface="Questrial"/>
              </a:rPr>
              <a:t>* Number here just for illustration purpose not from the real Uber Rider datasets</a:t>
            </a:r>
            <a:endParaRPr sz="1000">
              <a:latin typeface="Questrial"/>
              <a:ea typeface="Questrial"/>
              <a:cs typeface="Questrial"/>
              <a:sym typeface="Quest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4" name="Shape 234"/>
        <p:cNvGrpSpPr/>
        <p:nvPr/>
      </p:nvGrpSpPr>
      <p:grpSpPr>
        <a:xfrm>
          <a:off x="0" y="0"/>
          <a:ext cx="0" cy="0"/>
          <a:chOff x="0" y="0"/>
          <a:chExt cx="0" cy="0"/>
        </a:xfrm>
      </p:grpSpPr>
      <p:sp>
        <p:nvSpPr>
          <p:cNvPr id="235" name="Google Shape;235;p27"/>
          <p:cNvSpPr txBox="1"/>
          <p:nvPr/>
        </p:nvSpPr>
        <p:spPr>
          <a:xfrm>
            <a:off x="310896" y="228600"/>
            <a:ext cx="577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Helvetica Neue"/>
                <a:ea typeface="Helvetica Neue"/>
                <a:cs typeface="Helvetica Neue"/>
                <a:sym typeface="Helvetica Neue"/>
              </a:rPr>
              <a:t>Matching Validation</a:t>
            </a:r>
            <a:endParaRPr sz="3000">
              <a:latin typeface="Helvetica Neue"/>
              <a:ea typeface="Helvetica Neue"/>
              <a:cs typeface="Helvetica Neue"/>
              <a:sym typeface="Helvetica Neue"/>
            </a:endParaRPr>
          </a:p>
        </p:txBody>
      </p:sp>
      <p:sp>
        <p:nvSpPr>
          <p:cNvPr id="236" name="Google Shape;236;p27"/>
          <p:cNvSpPr txBox="1"/>
          <p:nvPr>
            <p:ph idx="1" type="subTitle"/>
          </p:nvPr>
        </p:nvSpPr>
        <p:spPr>
          <a:xfrm>
            <a:off x="237625" y="910200"/>
            <a:ext cx="8758800" cy="361200"/>
          </a:xfrm>
          <a:prstGeom prst="rect">
            <a:avLst/>
          </a:prstGeom>
          <a:solidFill>
            <a:srgbClr val="47B275"/>
          </a:solidFill>
        </p:spPr>
        <p:txBody>
          <a:bodyPr anchorCtr="0" anchor="ctr" bIns="91425" lIns="91425" spcFirstLastPara="1" rIns="91425" wrap="square" tIns="91425">
            <a:noAutofit/>
          </a:bodyPr>
          <a:lstStyle/>
          <a:p>
            <a:pPr indent="0" lvl="0" marL="0" rtl="0" algn="l">
              <a:spcBef>
                <a:spcPts val="300"/>
              </a:spcBef>
              <a:spcAft>
                <a:spcPts val="0"/>
              </a:spcAft>
              <a:buNone/>
            </a:pPr>
            <a:r>
              <a:rPr b="1" lang="en" sz="1600">
                <a:solidFill>
                  <a:schemeClr val="lt1"/>
                </a:solidFill>
                <a:latin typeface="Questrial"/>
                <a:ea typeface="Questrial"/>
                <a:cs typeface="Questrial"/>
                <a:sym typeface="Questrial"/>
              </a:rPr>
              <a:t>Standard Mean Difference (SMD) on observed covariates, with |SMD| &lt; 0.1 considered balanced</a:t>
            </a:r>
            <a:endParaRPr b="1" sz="1600">
              <a:solidFill>
                <a:srgbClr val="FFFFFF"/>
              </a:solidFill>
              <a:latin typeface="Proxima Nova"/>
              <a:ea typeface="Proxima Nova"/>
              <a:cs typeface="Proxima Nova"/>
              <a:sym typeface="Proxima Nova"/>
            </a:endParaRPr>
          </a:p>
        </p:txBody>
      </p:sp>
      <p:graphicFrame>
        <p:nvGraphicFramePr>
          <p:cNvPr id="237" name="Google Shape;237;p27"/>
          <p:cNvGraphicFramePr/>
          <p:nvPr/>
        </p:nvGraphicFramePr>
        <p:xfrm>
          <a:off x="1257300" y="1687505"/>
          <a:ext cx="3000000" cy="3000000"/>
        </p:xfrm>
        <a:graphic>
          <a:graphicData uri="http://schemas.openxmlformats.org/drawingml/2006/table">
            <a:tbl>
              <a:tblPr>
                <a:noFill/>
                <a:tableStyleId>{C2B11C5F-51EB-4579-92C1-A1877B27B7AE}</a:tableStyleId>
              </a:tblPr>
              <a:tblGrid>
                <a:gridCol w="1828800"/>
                <a:gridCol w="952500"/>
                <a:gridCol w="952500"/>
                <a:gridCol w="952500"/>
                <a:gridCol w="952500"/>
                <a:gridCol w="952500"/>
                <a:gridCol w="952500"/>
              </a:tblGrid>
              <a:tr h="100000">
                <a:tc>
                  <a:txBody>
                    <a:bodyPr/>
                    <a:lstStyle/>
                    <a:p>
                      <a:pPr indent="0" lvl="0" marL="0" rtl="0" algn="l">
                        <a:spcBef>
                          <a:spcPts val="0"/>
                        </a:spcBef>
                        <a:spcAft>
                          <a:spcPts val="0"/>
                        </a:spcAft>
                        <a:buNone/>
                      </a:pPr>
                      <a:r>
                        <a:t/>
                      </a:r>
                      <a:endParaRPr b="1" sz="1500">
                        <a:latin typeface="Questrial"/>
                        <a:ea typeface="Questrial"/>
                        <a:cs typeface="Questrial"/>
                        <a:sym typeface="Questrial"/>
                      </a:endParaRPr>
                    </a:p>
                  </a:txBody>
                  <a:tcPr marT="19050" marB="19050" marR="28575" marL="28575" anchor="b">
                    <a:lnL cap="flat" cmpd="sng" w="9525">
                      <a:solidFill>
                        <a:srgbClr val="7356BF">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7356BF">
                          <a:alpha val="0"/>
                        </a:srgbClr>
                      </a:solidFill>
                      <a:prstDash val="solid"/>
                      <a:round/>
                      <a:headEnd len="sm" w="sm" type="none"/>
                      <a:tailEnd len="sm" w="sm" type="none"/>
                    </a:lnT>
                    <a:lnB cap="flat" cmpd="sng" w="19050">
                      <a:solidFill>
                        <a:srgbClr val="7356BF">
                          <a:alpha val="0"/>
                        </a:srgbClr>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 sz="900">
                          <a:latin typeface="Questrial"/>
                          <a:ea typeface="Questrial"/>
                          <a:cs typeface="Questrial"/>
                          <a:sym typeface="Questrial"/>
                        </a:rPr>
                        <a:t>Pre-Matching</a:t>
                      </a:r>
                      <a:endParaRPr b="1"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7356BF">
                          <a:alpha val="0"/>
                        </a:srgbClr>
                      </a:solidFill>
                      <a:prstDash val="solid"/>
                      <a:round/>
                      <a:headEnd len="sm" w="sm" type="none"/>
                      <a:tailEnd len="sm" w="sm" type="none"/>
                    </a:lnT>
                    <a:lnB cap="flat" cmpd="sng" w="19050">
                      <a:solidFill>
                        <a:srgbClr val="7356BF">
                          <a:alpha val="0"/>
                        </a:srgbClr>
                      </a:solidFill>
                      <a:prstDash val="solid"/>
                      <a:round/>
                      <a:headEnd len="sm" w="sm" type="none"/>
                      <a:tailEnd len="sm" w="sm" type="none"/>
                    </a:lnB>
                    <a:solidFill>
                      <a:srgbClr val="D2D7F0"/>
                    </a:solidFill>
                  </a:tcPr>
                </a:tc>
                <a:tc hMerge="1"/>
                <a:tc hMerge="1"/>
                <a:tc gridSpan="3">
                  <a:txBody>
                    <a:bodyPr/>
                    <a:lstStyle/>
                    <a:p>
                      <a:pPr indent="0" lvl="0" marL="0" rtl="0" algn="ctr">
                        <a:lnSpc>
                          <a:spcPct val="115000"/>
                        </a:lnSpc>
                        <a:spcBef>
                          <a:spcPts val="0"/>
                        </a:spcBef>
                        <a:spcAft>
                          <a:spcPts val="0"/>
                        </a:spcAft>
                        <a:buNone/>
                      </a:pPr>
                      <a:r>
                        <a:rPr b="1" lang="en" sz="900">
                          <a:latin typeface="Questrial"/>
                          <a:ea typeface="Questrial"/>
                          <a:cs typeface="Questrial"/>
                          <a:sym typeface="Questrial"/>
                        </a:rPr>
                        <a:t>After-Matching</a:t>
                      </a:r>
                      <a:endParaRPr b="1"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7356BF">
                          <a:alpha val="0"/>
                        </a:srgbClr>
                      </a:solidFill>
                      <a:prstDash val="solid"/>
                      <a:round/>
                      <a:headEnd len="sm" w="sm" type="none"/>
                      <a:tailEnd len="sm" w="sm" type="none"/>
                    </a:lnR>
                    <a:lnT cap="flat" cmpd="sng" w="9525">
                      <a:solidFill>
                        <a:srgbClr val="7356BF">
                          <a:alpha val="0"/>
                        </a:srgbClr>
                      </a:solidFill>
                      <a:prstDash val="solid"/>
                      <a:round/>
                      <a:headEnd len="sm" w="sm" type="none"/>
                      <a:tailEnd len="sm" w="sm" type="none"/>
                    </a:lnT>
                    <a:lnB cap="flat" cmpd="sng" w="19050">
                      <a:solidFill>
                        <a:srgbClr val="7356BF">
                          <a:alpha val="0"/>
                        </a:srgbClr>
                      </a:solidFill>
                      <a:prstDash val="solid"/>
                      <a:round/>
                      <a:headEnd len="sm" w="sm" type="none"/>
                      <a:tailEnd len="sm" w="sm" type="none"/>
                    </a:lnB>
                    <a:solidFill>
                      <a:srgbClr val="FFD7D2"/>
                    </a:solidFill>
                  </a:tcPr>
                </a:tc>
                <a:tc hMerge="1"/>
                <a:tc hMerge="1"/>
              </a:tr>
              <a:tr h="200025">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Variable</a:t>
                      </a:r>
                      <a:endParaRPr b="1" sz="900">
                        <a:latin typeface="Questrial"/>
                        <a:ea typeface="Questrial"/>
                        <a:cs typeface="Questrial"/>
                        <a:sym typeface="Questrial"/>
                      </a:endParaRPr>
                    </a:p>
                  </a:txBody>
                  <a:tcPr marT="19050" marB="19050" marR="28575" marL="28575" anchor="b">
                    <a:lnL cap="flat" cmpd="sng" w="9525">
                      <a:solidFill>
                        <a:srgbClr val="7356BF">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rgbClr val="7356BF">
                          <a:alpha val="0"/>
                        </a:srgbClr>
                      </a:solidFill>
                      <a:prstDash val="solid"/>
                      <a:round/>
                      <a:headEnd len="sm" w="sm" type="none"/>
                      <a:tailEnd len="sm" w="sm" type="none"/>
                    </a:lnT>
                    <a:lnB cap="flat" cmpd="sng" w="28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Control</a:t>
                      </a:r>
                      <a:endParaRPr b="1"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rgbClr val="7356BF">
                          <a:alpha val="0"/>
                        </a:srgbClr>
                      </a:solidFill>
                      <a:prstDash val="solid"/>
                      <a:round/>
                      <a:headEnd len="sm" w="sm" type="none"/>
                      <a:tailEnd len="sm" w="sm" type="none"/>
                    </a:lnT>
                    <a:lnB cap="flat" cmpd="sng" w="28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Treatment</a:t>
                      </a:r>
                      <a:endParaRPr b="1"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rgbClr val="7356BF">
                          <a:alpha val="0"/>
                        </a:srgbClr>
                      </a:solidFill>
                      <a:prstDash val="solid"/>
                      <a:round/>
                      <a:headEnd len="sm" w="sm" type="none"/>
                      <a:tailEnd len="sm" w="sm" type="none"/>
                    </a:lnT>
                    <a:lnB cap="flat" cmpd="sng" w="28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SMD</a:t>
                      </a:r>
                      <a:endParaRPr b="1"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7356BF">
                          <a:alpha val="0"/>
                        </a:srgbClr>
                      </a:solidFill>
                      <a:prstDash val="solid"/>
                      <a:round/>
                      <a:headEnd len="sm" w="sm" type="none"/>
                      <a:tailEnd len="sm" w="sm" type="none"/>
                    </a:lnT>
                    <a:lnB cap="flat" cmpd="sng" w="28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Control</a:t>
                      </a:r>
                      <a:endParaRPr b="1"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rgbClr val="7356BF">
                          <a:alpha val="0"/>
                        </a:srgbClr>
                      </a:solidFill>
                      <a:prstDash val="solid"/>
                      <a:round/>
                      <a:headEnd len="sm" w="sm" type="none"/>
                      <a:tailEnd len="sm" w="sm" type="none"/>
                    </a:lnT>
                    <a:lnB cap="flat" cmpd="sng" w="28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Treatment</a:t>
                      </a:r>
                      <a:endParaRPr b="1"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rgbClr val="7356BF">
                          <a:alpha val="0"/>
                        </a:srgbClr>
                      </a:solidFill>
                      <a:prstDash val="solid"/>
                      <a:round/>
                      <a:headEnd len="sm" w="sm" type="none"/>
                      <a:tailEnd len="sm" w="sm" type="none"/>
                    </a:lnT>
                    <a:lnB cap="flat" cmpd="sng" w="28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SMD</a:t>
                      </a:r>
                      <a:endParaRPr b="1"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7356BF">
                          <a:alpha val="0"/>
                        </a:srgbClr>
                      </a:solidFill>
                      <a:prstDash val="solid"/>
                      <a:round/>
                      <a:headEnd len="sm" w="sm" type="none"/>
                      <a:tailEnd len="sm" w="sm" type="none"/>
                    </a:lnR>
                    <a:lnT cap="flat" cmpd="sng" w="19050">
                      <a:solidFill>
                        <a:srgbClr val="7356BF">
                          <a:alpha val="0"/>
                        </a:srgbClr>
                      </a:solidFill>
                      <a:prstDash val="solid"/>
                      <a:round/>
                      <a:headEnd len="sm" w="sm" type="none"/>
                      <a:tailEnd len="sm" w="sm" type="none"/>
                    </a:lnT>
                    <a:lnB cap="flat" cmpd="sng" w="28575">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n</a:t>
                      </a:r>
                      <a:endParaRPr b="1" sz="900">
                        <a:latin typeface="Questrial"/>
                        <a:ea typeface="Questrial"/>
                        <a:cs typeface="Questrial"/>
                        <a:sym typeface="Questrial"/>
                      </a:endParaRPr>
                    </a:p>
                  </a:txBody>
                  <a:tcPr marT="19050" marB="19050" marR="28575" marL="28575" anchor="b">
                    <a:lnL cap="flat" cmpd="sng" w="9525">
                      <a:solidFill>
                        <a:srgbClr val="7356BF">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2857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96k</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2857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4k</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2857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2857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solidFill>
                            <a:schemeClr val="dk1"/>
                          </a:solidFill>
                          <a:latin typeface="Questrial"/>
                          <a:ea typeface="Questrial"/>
                          <a:cs typeface="Questrial"/>
                          <a:sym typeface="Questrial"/>
                        </a:rPr>
                        <a:t>96k</a:t>
                      </a:r>
                      <a:endParaRPr sz="900">
                        <a:solidFill>
                          <a:schemeClr val="dk1"/>
                        </a:solidFill>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2857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solidFill>
                            <a:schemeClr val="dk1"/>
                          </a:solidFill>
                          <a:latin typeface="Questrial"/>
                          <a:ea typeface="Questrial"/>
                          <a:cs typeface="Questrial"/>
                          <a:sym typeface="Questrial"/>
                        </a:rPr>
                        <a:t>4k</a:t>
                      </a:r>
                      <a:endParaRPr sz="900">
                        <a:solidFill>
                          <a:schemeClr val="dk1"/>
                        </a:solidFill>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2857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l">
                        <a:spcBef>
                          <a:spcPts val="0"/>
                        </a:spcBef>
                        <a:spcAft>
                          <a:spcPts val="0"/>
                        </a:spcAft>
                        <a:buNone/>
                      </a:pPr>
                      <a:r>
                        <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7356BF">
                          <a:alpha val="0"/>
                        </a:srgbClr>
                      </a:solidFill>
                      <a:prstDash val="solid"/>
                      <a:round/>
                      <a:headEnd len="sm" w="sm" type="none"/>
                      <a:tailEnd len="sm" w="sm" type="none"/>
                    </a:lnR>
                    <a:lnT cap="flat" cmpd="sng" w="2857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r>
              <a:tr h="200025">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feature_1</a:t>
                      </a:r>
                      <a:endParaRPr b="1" sz="900">
                        <a:latin typeface="Questrial"/>
                        <a:ea typeface="Questrial"/>
                        <a:cs typeface="Questrial"/>
                        <a:sym typeface="Questrial"/>
                      </a:endParaRPr>
                    </a:p>
                  </a:txBody>
                  <a:tcPr marT="19050" marB="19050" marR="28575" marL="28575" anchor="b">
                    <a:lnL cap="flat" cmpd="sng" w="9525">
                      <a:solidFill>
                        <a:srgbClr val="7356BF">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0.11 (0.17)</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0.30 (0.13)</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solidFill>
                            <a:srgbClr val="FF0000"/>
                          </a:solidFill>
                          <a:latin typeface="Questrial"/>
                          <a:ea typeface="Questrial"/>
                          <a:cs typeface="Questrial"/>
                          <a:sym typeface="Questrial"/>
                        </a:rPr>
                        <a:t>1.248</a:t>
                      </a:r>
                      <a:endParaRPr b="1" sz="900">
                        <a:solidFill>
                          <a:srgbClr val="FF0000"/>
                        </a:solidFill>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0.30 (0.13)</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0.30 (0.13)</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0.000</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7356BF">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r>
              <a:tr h="200025">
                <a:tc>
                  <a:txBody>
                    <a:bodyPr/>
                    <a:lstStyle/>
                    <a:p>
                      <a:pPr indent="0" lvl="0" marL="0" rtl="0" algn="r">
                        <a:lnSpc>
                          <a:spcPct val="115000"/>
                        </a:lnSpc>
                        <a:spcBef>
                          <a:spcPts val="0"/>
                        </a:spcBef>
                        <a:spcAft>
                          <a:spcPts val="0"/>
                        </a:spcAft>
                        <a:buClr>
                          <a:schemeClr val="dk1"/>
                        </a:buClr>
                        <a:buSzPts val="1100"/>
                        <a:buFont typeface="Arial"/>
                        <a:buNone/>
                      </a:pPr>
                      <a:r>
                        <a:rPr b="1" lang="en" sz="900">
                          <a:solidFill>
                            <a:schemeClr val="dk1"/>
                          </a:solidFill>
                          <a:latin typeface="Questrial"/>
                          <a:ea typeface="Questrial"/>
                          <a:cs typeface="Questrial"/>
                          <a:sym typeface="Questrial"/>
                        </a:rPr>
                        <a:t>feature_2</a:t>
                      </a:r>
                      <a:endParaRPr b="1" sz="900">
                        <a:latin typeface="Questrial"/>
                        <a:ea typeface="Questrial"/>
                        <a:cs typeface="Questrial"/>
                        <a:sym typeface="Questrial"/>
                      </a:endParaRPr>
                    </a:p>
                  </a:txBody>
                  <a:tcPr marT="19050" marB="19050" marR="28575" marL="28575" anchor="b">
                    <a:lnL cap="flat" cmpd="sng" w="9525">
                      <a:solidFill>
                        <a:srgbClr val="7356BF">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62.99 (137.07)</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17.28 (51.43)</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b="1" lang="en" sz="900">
                          <a:solidFill>
                            <a:srgbClr val="FF0000"/>
                          </a:solidFill>
                          <a:latin typeface="Questrial"/>
                          <a:ea typeface="Questrial"/>
                          <a:cs typeface="Questrial"/>
                          <a:sym typeface="Questrial"/>
                        </a:rPr>
                        <a:t>-0.442</a:t>
                      </a:r>
                      <a:endParaRPr b="1" sz="900">
                        <a:solidFill>
                          <a:srgbClr val="FF0000"/>
                        </a:solidFill>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16.94 (51.15)</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17.28 (51.43)</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0.007</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7356BF">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r>
              <a:tr h="200025">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feature_3</a:t>
                      </a:r>
                      <a:endParaRPr b="1" sz="900">
                        <a:latin typeface="Questrial"/>
                        <a:ea typeface="Questrial"/>
                        <a:cs typeface="Questrial"/>
                        <a:sym typeface="Questrial"/>
                      </a:endParaRPr>
                    </a:p>
                  </a:txBody>
                  <a:tcPr marT="19050" marB="19050" marR="28575" marL="28575" anchor="b">
                    <a:lnL cap="flat" cmpd="sng" w="9525">
                      <a:solidFill>
                        <a:srgbClr val="7356BF">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0.53 (1.84)</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2.14 (3.57)</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solidFill>
                            <a:srgbClr val="FF0000"/>
                          </a:solidFill>
                          <a:latin typeface="Questrial"/>
                          <a:ea typeface="Questrial"/>
                          <a:cs typeface="Questrial"/>
                          <a:sym typeface="Questrial"/>
                        </a:rPr>
                        <a:t>0.568</a:t>
                      </a:r>
                      <a:endParaRPr b="1" sz="900">
                        <a:solidFill>
                          <a:srgbClr val="FF0000"/>
                        </a:solidFill>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2.14 (3.57)</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2.14 (3.57)</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-0.001</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7356BF">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r>
              <a:tr h="200025">
                <a:tc>
                  <a:txBody>
                    <a:bodyPr/>
                    <a:lstStyle/>
                    <a:p>
                      <a:pPr indent="0" lvl="0" marL="0" rtl="0" algn="r">
                        <a:lnSpc>
                          <a:spcPct val="115000"/>
                        </a:lnSpc>
                        <a:spcBef>
                          <a:spcPts val="0"/>
                        </a:spcBef>
                        <a:spcAft>
                          <a:spcPts val="0"/>
                        </a:spcAft>
                        <a:buNone/>
                      </a:pPr>
                      <a:r>
                        <a:rPr b="1" lang="en" sz="900">
                          <a:solidFill>
                            <a:schemeClr val="dk1"/>
                          </a:solidFill>
                          <a:latin typeface="Questrial"/>
                          <a:ea typeface="Questrial"/>
                          <a:cs typeface="Questrial"/>
                          <a:sym typeface="Questrial"/>
                        </a:rPr>
                        <a:t>feature_4</a:t>
                      </a:r>
                      <a:endParaRPr b="1" sz="900">
                        <a:latin typeface="Questrial"/>
                        <a:ea typeface="Questrial"/>
                        <a:cs typeface="Questrial"/>
                        <a:sym typeface="Questrial"/>
                      </a:endParaRPr>
                    </a:p>
                  </a:txBody>
                  <a:tcPr marT="19050" marB="19050" marR="28575" marL="28575" anchor="b">
                    <a:lnL cap="flat" cmpd="sng" w="9525">
                      <a:solidFill>
                        <a:srgbClr val="7356BF">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0.87 (1.49)</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1.97 (2.98)</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b="1" lang="en" sz="900">
                          <a:solidFill>
                            <a:srgbClr val="FF0000"/>
                          </a:solidFill>
                          <a:latin typeface="Questrial"/>
                          <a:ea typeface="Questrial"/>
                          <a:cs typeface="Questrial"/>
                          <a:sym typeface="Questrial"/>
                        </a:rPr>
                        <a:t>0.470</a:t>
                      </a:r>
                      <a:endParaRPr b="1" sz="900">
                        <a:solidFill>
                          <a:srgbClr val="FF0000"/>
                        </a:solidFill>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1.99 (3.02)</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1.97 (2.98)</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-0.005</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7356BF">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r>
              <a:tr h="200025">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feature_5</a:t>
                      </a:r>
                      <a:endParaRPr b="1" sz="900">
                        <a:latin typeface="Questrial"/>
                        <a:ea typeface="Questrial"/>
                        <a:cs typeface="Questrial"/>
                        <a:sym typeface="Questrial"/>
                      </a:endParaRPr>
                    </a:p>
                  </a:txBody>
                  <a:tcPr marT="19050" marB="19050" marR="28575" marL="28575" anchor="b">
                    <a:lnL cap="flat" cmpd="sng" w="9525">
                      <a:solidFill>
                        <a:srgbClr val="7356BF">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0.80 (3.18)</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3.61 (7.87)</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solidFill>
                            <a:srgbClr val="FF0000"/>
                          </a:solidFill>
                          <a:latin typeface="Questrial"/>
                          <a:ea typeface="Questrial"/>
                          <a:cs typeface="Questrial"/>
                          <a:sym typeface="Questrial"/>
                        </a:rPr>
                        <a:t>0.467</a:t>
                      </a:r>
                      <a:endParaRPr b="1" sz="900">
                        <a:solidFill>
                          <a:srgbClr val="FF0000"/>
                        </a:solidFill>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3.53 (7.73)</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3.61 (7.87)</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0.009</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7356BF">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r>
              <a:tr h="200025">
                <a:tc>
                  <a:txBody>
                    <a:bodyPr/>
                    <a:lstStyle/>
                    <a:p>
                      <a:pPr indent="0" lvl="0" marL="0" rtl="0" algn="r">
                        <a:lnSpc>
                          <a:spcPct val="115000"/>
                        </a:lnSpc>
                        <a:spcBef>
                          <a:spcPts val="0"/>
                        </a:spcBef>
                        <a:spcAft>
                          <a:spcPts val="0"/>
                        </a:spcAft>
                        <a:buNone/>
                      </a:pPr>
                      <a:r>
                        <a:rPr b="1" lang="en" sz="900">
                          <a:solidFill>
                            <a:schemeClr val="dk1"/>
                          </a:solidFill>
                          <a:latin typeface="Questrial"/>
                          <a:ea typeface="Questrial"/>
                          <a:cs typeface="Questrial"/>
                          <a:sym typeface="Questrial"/>
                        </a:rPr>
                        <a:t>feature_6</a:t>
                      </a:r>
                      <a:endParaRPr b="1" sz="900">
                        <a:latin typeface="Questrial"/>
                        <a:ea typeface="Questrial"/>
                        <a:cs typeface="Questrial"/>
                        <a:sym typeface="Questrial"/>
                      </a:endParaRPr>
                    </a:p>
                  </a:txBody>
                  <a:tcPr marT="19050" marB="19050" marR="28575" marL="28575" anchor="b">
                    <a:lnL cap="flat" cmpd="sng" w="9525">
                      <a:solidFill>
                        <a:srgbClr val="7356BF">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0.08 (0.12)</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0.31 (0.17)</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b="1" lang="en" sz="900">
                          <a:solidFill>
                            <a:srgbClr val="FF0000"/>
                          </a:solidFill>
                          <a:latin typeface="Questrial"/>
                          <a:ea typeface="Questrial"/>
                          <a:cs typeface="Questrial"/>
                          <a:sym typeface="Questrial"/>
                        </a:rPr>
                        <a:t>1.538</a:t>
                      </a:r>
                      <a:endParaRPr b="1" sz="900">
                        <a:solidFill>
                          <a:srgbClr val="FF0000"/>
                        </a:solidFill>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0.31 (0.17)</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0.31 (0.17)</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0.000</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7356BF">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5F5F5"/>
                    </a:solidFill>
                  </a:tcPr>
                </a:tc>
              </a:tr>
              <a:tr h="115400">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fefeature_7</a:t>
                      </a:r>
                      <a:endParaRPr b="1" sz="900">
                        <a:latin typeface="Questrial"/>
                        <a:ea typeface="Questrial"/>
                        <a:cs typeface="Questrial"/>
                        <a:sym typeface="Questrial"/>
                      </a:endParaRPr>
                    </a:p>
                  </a:txBody>
                  <a:tcPr marT="19050" marB="19050" marR="28575" marL="28575" anchor="b">
                    <a:lnL cap="flat" cmpd="sng" w="9525">
                      <a:solidFill>
                        <a:srgbClr val="7356BF">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1.76 (2.21)</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4.60 (1.71)</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solidFill>
                            <a:srgbClr val="FF0000"/>
                          </a:solidFill>
                          <a:latin typeface="Questrial"/>
                          <a:ea typeface="Questrial"/>
                          <a:cs typeface="Questrial"/>
                          <a:sym typeface="Questrial"/>
                        </a:rPr>
                        <a:t>1.435</a:t>
                      </a:r>
                      <a:endParaRPr b="1" sz="900">
                        <a:solidFill>
                          <a:srgbClr val="FF0000"/>
                        </a:solidFill>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4.62 (1.69)</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4.60 (1.71)</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-0.011</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7356BF">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r>
              <a:tr h="115400">
                <a:tc>
                  <a:txBody>
                    <a:bodyPr/>
                    <a:lstStyle/>
                    <a:p>
                      <a:pPr indent="0" lvl="0" marL="0" rtl="0" algn="r">
                        <a:lnSpc>
                          <a:spcPct val="115000"/>
                        </a:lnSpc>
                        <a:spcBef>
                          <a:spcPts val="0"/>
                        </a:spcBef>
                        <a:spcAft>
                          <a:spcPts val="0"/>
                        </a:spcAft>
                        <a:buNone/>
                      </a:pPr>
                      <a:r>
                        <a:rPr b="1" lang="en" sz="900">
                          <a:latin typeface="Questrial"/>
                          <a:ea typeface="Questrial"/>
                          <a:cs typeface="Questrial"/>
                          <a:sym typeface="Questrial"/>
                        </a:rPr>
                        <a:t>...</a:t>
                      </a:r>
                      <a:endParaRPr b="1" sz="900">
                        <a:latin typeface="Questrial"/>
                        <a:ea typeface="Questrial"/>
                        <a:cs typeface="Questrial"/>
                        <a:sym typeface="Questrial"/>
                      </a:endParaRPr>
                    </a:p>
                  </a:txBody>
                  <a:tcPr marT="19050" marB="19050" marR="28575" marL="28575" anchor="b">
                    <a:lnL cap="flat" cmpd="sng" w="9525">
                      <a:solidFill>
                        <a:srgbClr val="7356BF">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19050">
                      <a:solidFill>
                        <a:srgbClr val="CCCCCC"/>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a:t>
                      </a:r>
                      <a:endParaRPr sz="900">
                        <a:latin typeface="Questrial"/>
                        <a:ea typeface="Questrial"/>
                        <a:cs typeface="Questrial"/>
                        <a:sym typeface="Questrial"/>
                      </a:endParaRPr>
                    </a:p>
                  </a:txBody>
                  <a:tcPr marT="19050" marB="19050" marR="28575" marL="28575" anchor="b">
                    <a:lnL cap="flat" cmpd="sng" w="19050">
                      <a:solidFill>
                        <a:srgbClr val="CCCCCC"/>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latin typeface="Questrial"/>
                          <a:ea typeface="Questrial"/>
                          <a:cs typeface="Questrial"/>
                          <a:sym typeface="Questrial"/>
                        </a:rPr>
                        <a:t>...</a:t>
                      </a:r>
                      <a:endParaRPr sz="900">
                        <a:latin typeface="Questrial"/>
                        <a:ea typeface="Questrial"/>
                        <a:cs typeface="Questrial"/>
                        <a:sym typeface="Questrial"/>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7356BF">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r>
            </a:tbl>
          </a:graphicData>
        </a:graphic>
      </p:graphicFrame>
      <p:sp>
        <p:nvSpPr>
          <p:cNvPr id="238" name="Google Shape;238;p27"/>
          <p:cNvSpPr txBox="1"/>
          <p:nvPr/>
        </p:nvSpPr>
        <p:spPr>
          <a:xfrm>
            <a:off x="190775" y="2469675"/>
            <a:ext cx="1066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50+ covariates:</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Static,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LTV, </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Trips/Orders, Marketing, Comms, Promo </a:t>
            </a:r>
            <a:endParaRPr sz="1000">
              <a:latin typeface="Proxima Nova"/>
              <a:ea typeface="Proxima Nova"/>
              <a:cs typeface="Proxima Nova"/>
              <a:sym typeface="Proxima Nova"/>
            </a:endParaRPr>
          </a:p>
        </p:txBody>
      </p:sp>
      <p:sp>
        <p:nvSpPr>
          <p:cNvPr id="239" name="Google Shape;239;p27"/>
          <p:cNvSpPr/>
          <p:nvPr/>
        </p:nvSpPr>
        <p:spPr>
          <a:xfrm>
            <a:off x="1047975" y="2039625"/>
            <a:ext cx="86100" cy="1861500"/>
          </a:xfrm>
          <a:prstGeom prst="leftBrace">
            <a:avLst>
              <a:gd fmla="val 332782" name="adj1"/>
              <a:gd fmla="val 50000"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ctrTitle"/>
          </p:nvPr>
        </p:nvSpPr>
        <p:spPr>
          <a:xfrm>
            <a:off x="313750" y="232475"/>
            <a:ext cx="7398000" cy="45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800"/>
              <a:t>Matching Validation</a:t>
            </a:r>
            <a:endParaRPr sz="2900">
              <a:solidFill>
                <a:srgbClr val="9E9E9E"/>
              </a:solidFill>
            </a:endParaRPr>
          </a:p>
        </p:txBody>
      </p:sp>
      <p:pic>
        <p:nvPicPr>
          <p:cNvPr id="245" name="Google Shape;245;p28"/>
          <p:cNvPicPr preferRelativeResize="0"/>
          <p:nvPr/>
        </p:nvPicPr>
        <p:blipFill>
          <a:blip r:embed="rId3">
            <a:alphaModFix/>
          </a:blip>
          <a:stretch>
            <a:fillRect/>
          </a:stretch>
        </p:blipFill>
        <p:spPr>
          <a:xfrm>
            <a:off x="254900" y="1440250"/>
            <a:ext cx="2729500" cy="2494450"/>
          </a:xfrm>
          <a:prstGeom prst="rect">
            <a:avLst/>
          </a:prstGeom>
          <a:noFill/>
          <a:ln>
            <a:noFill/>
          </a:ln>
        </p:spPr>
      </p:pic>
      <p:pic>
        <p:nvPicPr>
          <p:cNvPr id="246" name="Google Shape;246;p28"/>
          <p:cNvPicPr preferRelativeResize="0"/>
          <p:nvPr/>
        </p:nvPicPr>
        <p:blipFill>
          <a:blip r:embed="rId4">
            <a:alphaModFix/>
          </a:blip>
          <a:stretch>
            <a:fillRect/>
          </a:stretch>
        </p:blipFill>
        <p:spPr>
          <a:xfrm>
            <a:off x="3164899" y="1440250"/>
            <a:ext cx="2796655" cy="2494450"/>
          </a:xfrm>
          <a:prstGeom prst="rect">
            <a:avLst/>
          </a:prstGeom>
          <a:noFill/>
          <a:ln>
            <a:noFill/>
          </a:ln>
        </p:spPr>
      </p:pic>
      <p:pic>
        <p:nvPicPr>
          <p:cNvPr id="247" name="Google Shape;247;p28"/>
          <p:cNvPicPr preferRelativeResize="0"/>
          <p:nvPr/>
        </p:nvPicPr>
        <p:blipFill>
          <a:blip r:embed="rId5">
            <a:alphaModFix/>
          </a:blip>
          <a:stretch>
            <a:fillRect/>
          </a:stretch>
        </p:blipFill>
        <p:spPr>
          <a:xfrm>
            <a:off x="6142050" y="1427275"/>
            <a:ext cx="2729500" cy="2494458"/>
          </a:xfrm>
          <a:prstGeom prst="rect">
            <a:avLst/>
          </a:prstGeom>
          <a:noFill/>
          <a:ln>
            <a:noFill/>
          </a:ln>
        </p:spPr>
      </p:pic>
      <p:sp>
        <p:nvSpPr>
          <p:cNvPr id="248" name="Google Shape;248;p28"/>
          <p:cNvSpPr txBox="1"/>
          <p:nvPr/>
        </p:nvSpPr>
        <p:spPr>
          <a:xfrm>
            <a:off x="254900" y="1225075"/>
            <a:ext cx="2729400" cy="202200"/>
          </a:xfrm>
          <a:prstGeom prst="rect">
            <a:avLst/>
          </a:prstGeom>
          <a:solidFill>
            <a:srgbClr val="47B275"/>
          </a:solidFill>
          <a:ln>
            <a:noFill/>
          </a:ln>
        </p:spPr>
        <p:txBody>
          <a:bodyPr anchorCtr="0" anchor="ctr" bIns="0" lIns="0" spcFirstLastPara="1" rIns="0" wrap="square" tIns="0">
            <a:noAutofit/>
          </a:bodyPr>
          <a:lstStyle/>
          <a:p>
            <a:pPr indent="-152400" lvl="0" marL="292100" rtl="0" algn="ctr">
              <a:spcBef>
                <a:spcPts val="300"/>
              </a:spcBef>
              <a:spcAft>
                <a:spcPts val="0"/>
              </a:spcAft>
              <a:buNone/>
            </a:pPr>
            <a:r>
              <a:rPr b="1" lang="en" sz="800">
                <a:solidFill>
                  <a:srgbClr val="FFFFFF"/>
                </a:solidFill>
                <a:latin typeface="Questrial"/>
                <a:ea typeface="Questrial"/>
                <a:cs typeface="Questrial"/>
                <a:sym typeface="Questrial"/>
              </a:rPr>
              <a:t>Density Plot of Propensity Score before Matching</a:t>
            </a:r>
            <a:endParaRPr b="1" sz="800">
              <a:solidFill>
                <a:srgbClr val="FFFFFF"/>
              </a:solidFill>
              <a:latin typeface="Questrial"/>
              <a:ea typeface="Questrial"/>
              <a:cs typeface="Questrial"/>
              <a:sym typeface="Questrial"/>
            </a:endParaRPr>
          </a:p>
        </p:txBody>
      </p:sp>
      <p:sp>
        <p:nvSpPr>
          <p:cNvPr id="249" name="Google Shape;249;p28"/>
          <p:cNvSpPr txBox="1"/>
          <p:nvPr/>
        </p:nvSpPr>
        <p:spPr>
          <a:xfrm>
            <a:off x="3164875" y="1225075"/>
            <a:ext cx="2796600" cy="202200"/>
          </a:xfrm>
          <a:prstGeom prst="rect">
            <a:avLst/>
          </a:prstGeom>
          <a:solidFill>
            <a:srgbClr val="47B275"/>
          </a:solidFill>
          <a:ln>
            <a:noFill/>
          </a:ln>
        </p:spPr>
        <p:txBody>
          <a:bodyPr anchorCtr="0" anchor="ctr" bIns="0" lIns="0" spcFirstLastPara="1" rIns="0" wrap="square" tIns="0">
            <a:noAutofit/>
          </a:bodyPr>
          <a:lstStyle/>
          <a:p>
            <a:pPr indent="-152400" lvl="0" marL="292100" rtl="0" algn="ctr">
              <a:spcBef>
                <a:spcPts val="300"/>
              </a:spcBef>
              <a:spcAft>
                <a:spcPts val="0"/>
              </a:spcAft>
              <a:buNone/>
            </a:pPr>
            <a:r>
              <a:rPr b="1" lang="en" sz="800">
                <a:solidFill>
                  <a:srgbClr val="FFFFFF"/>
                </a:solidFill>
                <a:latin typeface="Questrial"/>
                <a:ea typeface="Questrial"/>
                <a:cs typeface="Questrial"/>
                <a:sym typeface="Questrial"/>
              </a:rPr>
              <a:t>Density Plot of Propensity Score after Matching</a:t>
            </a:r>
            <a:endParaRPr b="1" sz="800">
              <a:solidFill>
                <a:srgbClr val="FFFFFF"/>
              </a:solidFill>
              <a:latin typeface="Questrial"/>
              <a:ea typeface="Questrial"/>
              <a:cs typeface="Questrial"/>
              <a:sym typeface="Questrial"/>
            </a:endParaRPr>
          </a:p>
        </p:txBody>
      </p:sp>
      <p:sp>
        <p:nvSpPr>
          <p:cNvPr id="250" name="Google Shape;250;p28"/>
          <p:cNvSpPr txBox="1"/>
          <p:nvPr/>
        </p:nvSpPr>
        <p:spPr>
          <a:xfrm>
            <a:off x="6142050" y="1225075"/>
            <a:ext cx="2729400" cy="202200"/>
          </a:xfrm>
          <a:prstGeom prst="rect">
            <a:avLst/>
          </a:prstGeom>
          <a:solidFill>
            <a:srgbClr val="47B275"/>
          </a:solidFill>
          <a:ln>
            <a:noFill/>
          </a:ln>
        </p:spPr>
        <p:txBody>
          <a:bodyPr anchorCtr="0" anchor="ctr" bIns="0" lIns="0" spcFirstLastPara="1" rIns="0" wrap="square" tIns="0">
            <a:noAutofit/>
          </a:bodyPr>
          <a:lstStyle/>
          <a:p>
            <a:pPr indent="-152400" lvl="0" marL="292100" rtl="0" algn="ctr">
              <a:spcBef>
                <a:spcPts val="300"/>
              </a:spcBef>
              <a:spcAft>
                <a:spcPts val="0"/>
              </a:spcAft>
              <a:buNone/>
            </a:pPr>
            <a:r>
              <a:rPr b="1" lang="en" sz="800">
                <a:solidFill>
                  <a:srgbClr val="FFFFFF"/>
                </a:solidFill>
                <a:latin typeface="Questrial"/>
                <a:ea typeface="Questrial"/>
                <a:cs typeface="Questrial"/>
                <a:sym typeface="Questrial"/>
              </a:rPr>
              <a:t>Density Plot of Propensity Score after Recalibrating</a:t>
            </a:r>
            <a:endParaRPr b="1" sz="800">
              <a:solidFill>
                <a:srgbClr val="FFFFFF"/>
              </a:solidFill>
              <a:latin typeface="Questrial"/>
              <a:ea typeface="Questrial"/>
              <a:cs typeface="Questrial"/>
              <a:sym typeface="Questrial"/>
            </a:endParaRPr>
          </a:p>
        </p:txBody>
      </p:sp>
      <p:cxnSp>
        <p:nvCxnSpPr>
          <p:cNvPr id="251" name="Google Shape;251;p28"/>
          <p:cNvCxnSpPr>
            <a:stCxn id="249" idx="1"/>
            <a:endCxn id="249" idx="1"/>
          </p:cNvCxnSpPr>
          <p:nvPr/>
        </p:nvCxnSpPr>
        <p:spPr>
          <a:xfrm>
            <a:off x="3164875" y="1326175"/>
            <a:ext cx="0" cy="0"/>
          </a:xfrm>
          <a:prstGeom prst="straightConnector1">
            <a:avLst/>
          </a:prstGeom>
          <a:noFill/>
          <a:ln cap="flat" cmpd="sng" w="9525">
            <a:solidFill>
              <a:srgbClr val="06C167"/>
            </a:solidFill>
            <a:prstDash val="solid"/>
            <a:round/>
            <a:headEnd len="med" w="med" type="none"/>
            <a:tailEnd len="med" w="med" type="none"/>
          </a:ln>
        </p:spPr>
      </p:cxnSp>
      <p:cxnSp>
        <p:nvCxnSpPr>
          <p:cNvPr id="252" name="Google Shape;252;p28"/>
          <p:cNvCxnSpPr>
            <a:stCxn id="248" idx="3"/>
            <a:endCxn id="249" idx="1"/>
          </p:cNvCxnSpPr>
          <p:nvPr/>
        </p:nvCxnSpPr>
        <p:spPr>
          <a:xfrm>
            <a:off x="2984300" y="1326175"/>
            <a:ext cx="180600" cy="0"/>
          </a:xfrm>
          <a:prstGeom prst="straightConnector1">
            <a:avLst/>
          </a:prstGeom>
          <a:noFill/>
          <a:ln cap="flat" cmpd="sng" w="9525">
            <a:solidFill>
              <a:srgbClr val="47B275"/>
            </a:solidFill>
            <a:prstDash val="solid"/>
            <a:round/>
            <a:headEnd len="med" w="med" type="none"/>
            <a:tailEnd len="med" w="med" type="stealth"/>
          </a:ln>
        </p:spPr>
      </p:cxnSp>
      <p:cxnSp>
        <p:nvCxnSpPr>
          <p:cNvPr id="253" name="Google Shape;253;p28"/>
          <p:cNvCxnSpPr>
            <a:stCxn id="249" idx="3"/>
            <a:endCxn id="250" idx="1"/>
          </p:cNvCxnSpPr>
          <p:nvPr/>
        </p:nvCxnSpPr>
        <p:spPr>
          <a:xfrm>
            <a:off x="5961475" y="1326175"/>
            <a:ext cx="180600" cy="0"/>
          </a:xfrm>
          <a:prstGeom prst="straightConnector1">
            <a:avLst/>
          </a:prstGeom>
          <a:noFill/>
          <a:ln cap="flat" cmpd="sng" w="9525">
            <a:solidFill>
              <a:srgbClr val="47B275"/>
            </a:solidFill>
            <a:prstDash val="solid"/>
            <a:round/>
            <a:headEnd len="med" w="med" type="none"/>
            <a:tailEnd len="med" w="med" type="stealth"/>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ctrTitle"/>
          </p:nvPr>
        </p:nvSpPr>
        <p:spPr>
          <a:xfrm>
            <a:off x="313750" y="232475"/>
            <a:ext cx="7398000" cy="45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800"/>
              <a:t>Sensitivity</a:t>
            </a:r>
            <a:r>
              <a:rPr b="1" lang="en" sz="2800"/>
              <a:t> Analysis</a:t>
            </a:r>
            <a:endParaRPr sz="2900">
              <a:solidFill>
                <a:srgbClr val="9E9E9E"/>
              </a:solidFill>
            </a:endParaRPr>
          </a:p>
        </p:txBody>
      </p:sp>
      <p:sp>
        <p:nvSpPr>
          <p:cNvPr id="259" name="Google Shape;259;p29"/>
          <p:cNvSpPr txBox="1"/>
          <p:nvPr/>
        </p:nvSpPr>
        <p:spPr>
          <a:xfrm>
            <a:off x="1259875" y="1031600"/>
            <a:ext cx="2417100" cy="2625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Placebo Treatment</a:t>
            </a:r>
            <a:endParaRPr sz="1800">
              <a:latin typeface="Helvetica Neue"/>
              <a:ea typeface="Helvetica Neue"/>
              <a:cs typeface="Helvetica Neue"/>
              <a:sym typeface="Helvetica Neue"/>
            </a:endParaRPr>
          </a:p>
          <a:p>
            <a:pPr indent="0" lvl="0" marL="0" rtl="0" algn="l">
              <a:lnSpc>
                <a:spcPct val="114000"/>
              </a:lnSpc>
              <a:spcBef>
                <a:spcPts val="600"/>
              </a:spcBef>
              <a:spcAft>
                <a:spcPts val="600"/>
              </a:spcAft>
              <a:buNone/>
            </a:pPr>
            <a:r>
              <a:rPr lang="en" sz="1200">
                <a:latin typeface="Helvetica Neue"/>
                <a:ea typeface="Helvetica Neue"/>
                <a:cs typeface="Helvetica Neue"/>
                <a:sym typeface="Helvetica Neue"/>
              </a:rPr>
              <a:t>Replace the treatment with a random variable, then retrain the meta-learners</a:t>
            </a:r>
            <a:endParaRPr sz="1200">
              <a:latin typeface="Helvetica Neue"/>
              <a:ea typeface="Helvetica Neue"/>
              <a:cs typeface="Helvetica Neue"/>
              <a:sym typeface="Helvetica Neue"/>
            </a:endParaRPr>
          </a:p>
        </p:txBody>
      </p:sp>
      <p:sp>
        <p:nvSpPr>
          <p:cNvPr id="260" name="Google Shape;260;p29"/>
          <p:cNvSpPr txBox="1"/>
          <p:nvPr/>
        </p:nvSpPr>
        <p:spPr>
          <a:xfrm>
            <a:off x="4179425" y="1031600"/>
            <a:ext cx="2740500" cy="2625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Replace/Add Irrelevant Confounder</a:t>
            </a:r>
            <a:r>
              <a:rPr b="1" lang="en" sz="1800">
                <a:solidFill>
                  <a:srgbClr val="000000"/>
                </a:solidFill>
                <a:latin typeface="Helvetica Neue"/>
                <a:ea typeface="Helvetica Neue"/>
                <a:cs typeface="Helvetica Neue"/>
                <a:sym typeface="Helvetica Neue"/>
              </a:rPr>
              <a:t> </a:t>
            </a:r>
            <a:endParaRPr sz="1800">
              <a:latin typeface="Helvetica Neue"/>
              <a:ea typeface="Helvetica Neue"/>
              <a:cs typeface="Helvetica Neue"/>
              <a:sym typeface="Helvetica Neue"/>
            </a:endParaRPr>
          </a:p>
          <a:p>
            <a:pPr indent="0" lvl="0" marL="0" rtl="0" algn="l">
              <a:lnSpc>
                <a:spcPct val="114000"/>
              </a:lnSpc>
              <a:spcBef>
                <a:spcPts val="600"/>
              </a:spcBef>
              <a:spcAft>
                <a:spcPts val="600"/>
              </a:spcAft>
              <a:buNone/>
            </a:pPr>
            <a:r>
              <a:rPr lang="en" sz="1200">
                <a:latin typeface="Helvetica Neue"/>
                <a:ea typeface="Helvetica Neue"/>
                <a:cs typeface="Helvetica Neue"/>
                <a:sym typeface="Helvetica Neue"/>
              </a:rPr>
              <a:t>Add/replace a random variable to introduce noise to the system, then retrain the meta-learners</a:t>
            </a:r>
            <a:endParaRPr sz="1200">
              <a:latin typeface="Helvetica Neue"/>
              <a:ea typeface="Helvetica Neue"/>
              <a:cs typeface="Helvetica Neue"/>
              <a:sym typeface="Helvetica Neue"/>
            </a:endParaRPr>
          </a:p>
        </p:txBody>
      </p:sp>
      <p:sp>
        <p:nvSpPr>
          <p:cNvPr id="261" name="Google Shape;261;p29"/>
          <p:cNvSpPr txBox="1"/>
          <p:nvPr/>
        </p:nvSpPr>
        <p:spPr>
          <a:xfrm>
            <a:off x="5548375" y="2861050"/>
            <a:ext cx="2321100" cy="2625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Selection Bias</a:t>
            </a:r>
            <a:r>
              <a:rPr baseline="30000" lang="en" sz="1800">
                <a:solidFill>
                  <a:srgbClr val="000014"/>
                </a:solidFill>
                <a:latin typeface="Proxima Nova"/>
                <a:ea typeface="Proxima Nova"/>
                <a:cs typeface="Proxima Nova"/>
                <a:sym typeface="Proxima Nova"/>
              </a:rPr>
              <a:t>[1]</a:t>
            </a:r>
            <a:endParaRPr sz="1800">
              <a:latin typeface="Helvetica Neue"/>
              <a:ea typeface="Helvetica Neue"/>
              <a:cs typeface="Helvetica Neue"/>
              <a:sym typeface="Helvetica Neue"/>
            </a:endParaRPr>
          </a:p>
          <a:p>
            <a:pPr indent="0" lvl="0" marL="0" rtl="0" algn="l">
              <a:lnSpc>
                <a:spcPct val="114000"/>
              </a:lnSpc>
              <a:spcBef>
                <a:spcPts val="600"/>
              </a:spcBef>
              <a:spcAft>
                <a:spcPts val="600"/>
              </a:spcAft>
              <a:buNone/>
            </a:pPr>
            <a:r>
              <a:rPr lang="en" sz="1200">
                <a:latin typeface="Helvetica Neue"/>
                <a:ea typeface="Helvetica Neue"/>
                <a:cs typeface="Helvetica Neue"/>
                <a:sym typeface="Helvetica Neue"/>
              </a:rPr>
              <a:t>One Sided confounding function and Alignment confounding function</a:t>
            </a:r>
            <a:endParaRPr sz="1200">
              <a:latin typeface="Helvetica Neue"/>
              <a:ea typeface="Helvetica Neue"/>
              <a:cs typeface="Helvetica Neue"/>
              <a:sym typeface="Helvetica Neue"/>
            </a:endParaRPr>
          </a:p>
        </p:txBody>
      </p:sp>
      <p:sp>
        <p:nvSpPr>
          <p:cNvPr id="262" name="Google Shape;262;p29"/>
          <p:cNvSpPr txBox="1"/>
          <p:nvPr/>
        </p:nvSpPr>
        <p:spPr>
          <a:xfrm>
            <a:off x="2763725" y="2925150"/>
            <a:ext cx="2321100" cy="2625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Subset Validation</a:t>
            </a:r>
            <a:endParaRPr sz="1800">
              <a:latin typeface="Helvetica Neue"/>
              <a:ea typeface="Helvetica Neue"/>
              <a:cs typeface="Helvetica Neue"/>
              <a:sym typeface="Helvetica Neue"/>
            </a:endParaRPr>
          </a:p>
          <a:p>
            <a:pPr indent="0" lvl="0" marL="0" rtl="0" algn="l">
              <a:lnSpc>
                <a:spcPct val="114000"/>
              </a:lnSpc>
              <a:spcBef>
                <a:spcPts val="600"/>
              </a:spcBef>
              <a:spcAft>
                <a:spcPts val="600"/>
              </a:spcAft>
              <a:buNone/>
            </a:pPr>
            <a:r>
              <a:rPr lang="en" sz="1200">
                <a:latin typeface="Helvetica Neue"/>
                <a:ea typeface="Helvetica Neue"/>
                <a:cs typeface="Helvetica Neue"/>
                <a:sym typeface="Helvetica Neue"/>
              </a:rPr>
              <a:t>Remove a random subset of the data, then retrain the meta-learner</a:t>
            </a:r>
            <a:endParaRPr sz="1200">
              <a:latin typeface="Helvetica Neue"/>
              <a:ea typeface="Helvetica Neue"/>
              <a:cs typeface="Helvetica Neue"/>
              <a:sym typeface="Helvetica Neue"/>
            </a:endParaRPr>
          </a:p>
        </p:txBody>
      </p:sp>
      <p:sp>
        <p:nvSpPr>
          <p:cNvPr id="263" name="Google Shape;263;p29"/>
          <p:cNvSpPr txBox="1"/>
          <p:nvPr/>
        </p:nvSpPr>
        <p:spPr>
          <a:xfrm>
            <a:off x="588875" y="4478900"/>
            <a:ext cx="7989900" cy="8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Questrial"/>
                <a:ea typeface="Questrial"/>
                <a:cs typeface="Questrial"/>
                <a:sym typeface="Questrial"/>
              </a:rPr>
              <a:t>[1] </a:t>
            </a:r>
            <a:r>
              <a:rPr lang="en" sz="900">
                <a:latin typeface="Questrial"/>
                <a:ea typeface="Questrial"/>
                <a:cs typeface="Questrial"/>
                <a:sym typeface="Questrial"/>
              </a:rPr>
              <a:t>Blackwell, Matthew. "A selection bias approach to sensitivity analysis for causal effects." Political Analysis 22.2 (2014): 169-182.</a:t>
            </a:r>
            <a:endParaRPr sz="900">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67" name="Shape 267"/>
        <p:cNvGrpSpPr/>
        <p:nvPr/>
      </p:nvGrpSpPr>
      <p:grpSpPr>
        <a:xfrm>
          <a:off x="0" y="0"/>
          <a:ext cx="0" cy="0"/>
          <a:chOff x="0" y="0"/>
          <a:chExt cx="0" cy="0"/>
        </a:xfrm>
      </p:grpSpPr>
      <p:sp>
        <p:nvSpPr>
          <p:cNvPr id="268" name="Google Shape;268;p30"/>
          <p:cNvSpPr txBox="1"/>
          <p:nvPr/>
        </p:nvSpPr>
        <p:spPr>
          <a:xfrm>
            <a:off x="342900" y="176950"/>
            <a:ext cx="8273400" cy="287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5400">
                <a:solidFill>
                  <a:srgbClr val="FFFFFF"/>
                </a:solidFill>
                <a:latin typeface="Helvetica Neue"/>
                <a:ea typeface="Helvetica Neue"/>
                <a:cs typeface="Helvetica Neue"/>
                <a:sym typeface="Helvetica Neue"/>
              </a:rPr>
              <a:t>Q&amp;A</a:t>
            </a:r>
            <a:endParaRPr b="1" sz="5400">
              <a:solidFill>
                <a:srgbClr val="FFFFFF"/>
              </a:solidFill>
              <a:latin typeface="Helvetica Neue"/>
              <a:ea typeface="Helvetica Neue"/>
              <a:cs typeface="Helvetica Neue"/>
              <a:sym typeface="Helvetica Neue"/>
            </a:endParaRPr>
          </a:p>
          <a:p>
            <a:pPr indent="0" lvl="0" marL="0" rtl="0" algn="l">
              <a:spcBef>
                <a:spcPts val="1200"/>
              </a:spcBef>
              <a:spcAft>
                <a:spcPts val="0"/>
              </a:spcAft>
              <a:buNone/>
            </a:pPr>
            <a:r>
              <a:t/>
            </a:r>
            <a:endParaRPr b="1" sz="5400">
              <a:solidFill>
                <a:srgbClr val="FFFFFF"/>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72" name="Shape 272"/>
        <p:cNvGrpSpPr/>
        <p:nvPr/>
      </p:nvGrpSpPr>
      <p:grpSpPr>
        <a:xfrm>
          <a:off x="0" y="0"/>
          <a:ext cx="0" cy="0"/>
          <a:chOff x="0" y="0"/>
          <a:chExt cx="0" cy="0"/>
        </a:xfrm>
      </p:grpSpPr>
      <p:sp>
        <p:nvSpPr>
          <p:cNvPr id="273" name="Google Shape;273;p31"/>
          <p:cNvSpPr txBox="1"/>
          <p:nvPr/>
        </p:nvSpPr>
        <p:spPr>
          <a:xfrm>
            <a:off x="342900" y="176950"/>
            <a:ext cx="8273400" cy="287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5400">
                <a:solidFill>
                  <a:schemeClr val="lt1"/>
                </a:solidFill>
                <a:latin typeface="Helvetica Neue"/>
                <a:ea typeface="Helvetica Neue"/>
                <a:cs typeface="Helvetica Neue"/>
                <a:sym typeface="Helvetica Neue"/>
              </a:rPr>
              <a:t>Appendix</a:t>
            </a:r>
            <a:endParaRPr b="1" sz="5400">
              <a:solidFill>
                <a:srgbClr val="FFFFFF"/>
              </a:solidFill>
              <a:latin typeface="Helvetica Neue"/>
              <a:ea typeface="Helvetica Neue"/>
              <a:cs typeface="Helvetica Neue"/>
              <a:sym typeface="Helvetica Neue"/>
            </a:endParaRPr>
          </a:p>
          <a:p>
            <a:pPr indent="0" lvl="0" marL="0" rtl="0" algn="l">
              <a:spcBef>
                <a:spcPts val="1200"/>
              </a:spcBef>
              <a:spcAft>
                <a:spcPts val="0"/>
              </a:spcAft>
              <a:buNone/>
            </a:pPr>
            <a:r>
              <a:t/>
            </a:r>
            <a:endParaRPr b="1" sz="5400">
              <a:solidFill>
                <a:srgbClr val="FFFFFF"/>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 name="Shape 61"/>
        <p:cNvGrpSpPr/>
        <p:nvPr/>
      </p:nvGrpSpPr>
      <p:grpSpPr>
        <a:xfrm>
          <a:off x="0" y="0"/>
          <a:ext cx="0" cy="0"/>
          <a:chOff x="0" y="0"/>
          <a:chExt cx="0" cy="0"/>
        </a:xfrm>
      </p:grpSpPr>
      <p:sp>
        <p:nvSpPr>
          <p:cNvPr id="62" name="Google Shape;62;p14"/>
          <p:cNvSpPr txBox="1"/>
          <p:nvPr/>
        </p:nvSpPr>
        <p:spPr>
          <a:xfrm>
            <a:off x="342175" y="1411300"/>
            <a:ext cx="8462700" cy="3999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400">
                <a:solidFill>
                  <a:srgbClr val="000000"/>
                </a:solidFill>
                <a:latin typeface="Helvetica Neue"/>
                <a:ea typeface="Helvetica Neue"/>
                <a:cs typeface="Helvetica Neue"/>
                <a:sym typeface="Helvetica Neue"/>
              </a:rPr>
              <a:t>0</a:t>
            </a:r>
            <a:r>
              <a:rPr b="1" lang="en" sz="3400">
                <a:latin typeface="Helvetica Neue"/>
                <a:ea typeface="Helvetica Neue"/>
                <a:cs typeface="Helvetica Neue"/>
                <a:sym typeface="Helvetica Neue"/>
              </a:rPr>
              <a:t>1</a:t>
            </a:r>
            <a:r>
              <a:rPr b="1" lang="en" sz="3400">
                <a:solidFill>
                  <a:srgbClr val="000000"/>
                </a:solidFill>
                <a:latin typeface="Helvetica Neue"/>
                <a:ea typeface="Helvetica Neue"/>
                <a:cs typeface="Helvetica Neue"/>
                <a:sym typeface="Helvetica Neue"/>
              </a:rPr>
              <a:t> </a:t>
            </a:r>
            <a:r>
              <a:rPr lang="en" sz="3400">
                <a:latin typeface="Helvetica Neue Light"/>
                <a:ea typeface="Helvetica Neue Light"/>
                <a:cs typeface="Helvetica Neue Light"/>
                <a:sym typeface="Helvetica Neue Light"/>
              </a:rPr>
              <a:t>Motivations</a:t>
            </a:r>
            <a:endParaRPr sz="34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3400">
                <a:solidFill>
                  <a:srgbClr val="000000"/>
                </a:solidFill>
                <a:latin typeface="Helvetica Neue"/>
                <a:ea typeface="Helvetica Neue"/>
                <a:cs typeface="Helvetica Neue"/>
                <a:sym typeface="Helvetica Neue"/>
              </a:rPr>
              <a:t>0</a:t>
            </a:r>
            <a:r>
              <a:rPr b="1" lang="en" sz="3400">
                <a:latin typeface="Helvetica Neue"/>
                <a:ea typeface="Helvetica Neue"/>
                <a:cs typeface="Helvetica Neue"/>
                <a:sym typeface="Helvetica Neue"/>
              </a:rPr>
              <a:t>2</a:t>
            </a:r>
            <a:r>
              <a:rPr b="1" lang="en" sz="3400">
                <a:solidFill>
                  <a:srgbClr val="000000"/>
                </a:solidFill>
                <a:latin typeface="Helvetica Neue"/>
                <a:ea typeface="Helvetica Neue"/>
                <a:cs typeface="Helvetica Neue"/>
                <a:sym typeface="Helvetica Neue"/>
              </a:rPr>
              <a:t> </a:t>
            </a:r>
            <a:r>
              <a:rPr lang="en" sz="3400">
                <a:solidFill>
                  <a:schemeClr val="dk1"/>
                </a:solidFill>
                <a:latin typeface="Helvetica Neue Light"/>
                <a:ea typeface="Helvetica Neue Light"/>
                <a:cs typeface="Helvetica Neue Light"/>
                <a:sym typeface="Helvetica Neue Light"/>
              </a:rPr>
              <a:t>Technical Framework</a:t>
            </a:r>
            <a:endParaRPr sz="34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3400">
                <a:solidFill>
                  <a:srgbClr val="000000"/>
                </a:solidFill>
                <a:latin typeface="Helvetica Neue"/>
                <a:ea typeface="Helvetica Neue"/>
                <a:cs typeface="Helvetica Neue"/>
                <a:sym typeface="Helvetica Neue"/>
              </a:rPr>
              <a:t>0</a:t>
            </a:r>
            <a:r>
              <a:rPr b="1" lang="en" sz="3400">
                <a:latin typeface="Helvetica Neue"/>
                <a:ea typeface="Helvetica Neue"/>
                <a:cs typeface="Helvetica Neue"/>
                <a:sym typeface="Helvetica Neue"/>
              </a:rPr>
              <a:t>3</a:t>
            </a:r>
            <a:r>
              <a:rPr b="1" lang="en" sz="3400">
                <a:solidFill>
                  <a:srgbClr val="000000"/>
                </a:solidFill>
                <a:latin typeface="Helvetica Neue"/>
                <a:ea typeface="Helvetica Neue"/>
                <a:cs typeface="Helvetica Neue"/>
                <a:sym typeface="Helvetica Neue"/>
              </a:rPr>
              <a:t> </a:t>
            </a:r>
            <a:r>
              <a:rPr lang="en" sz="3400">
                <a:solidFill>
                  <a:schemeClr val="dk1"/>
                </a:solidFill>
                <a:latin typeface="Helvetica Neue Light"/>
                <a:ea typeface="Helvetica Neue Light"/>
                <a:cs typeface="Helvetica Neue Light"/>
                <a:sym typeface="Helvetica Neue Light"/>
              </a:rPr>
              <a:t>Case Study</a:t>
            </a:r>
            <a:endParaRPr sz="34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3400">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43"/>
        </a:solidFill>
      </p:bgPr>
    </p:bg>
    <p:spTree>
      <p:nvGrpSpPr>
        <p:cNvPr id="66" name="Shape 66"/>
        <p:cNvGrpSpPr/>
        <p:nvPr/>
      </p:nvGrpSpPr>
      <p:grpSpPr>
        <a:xfrm>
          <a:off x="0" y="0"/>
          <a:ext cx="0" cy="0"/>
          <a:chOff x="0" y="0"/>
          <a:chExt cx="0" cy="0"/>
        </a:xfrm>
      </p:grpSpPr>
      <p:sp>
        <p:nvSpPr>
          <p:cNvPr id="67" name="Google Shape;67;p15"/>
          <p:cNvSpPr txBox="1"/>
          <p:nvPr/>
        </p:nvSpPr>
        <p:spPr>
          <a:xfrm>
            <a:off x="342900" y="176950"/>
            <a:ext cx="6548700" cy="287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5400">
                <a:solidFill>
                  <a:srgbClr val="FFFFFF"/>
                </a:solidFill>
                <a:latin typeface="Helvetica Neue"/>
                <a:ea typeface="Helvetica Neue"/>
                <a:cs typeface="Helvetica Neue"/>
                <a:sym typeface="Helvetica Neue"/>
              </a:rPr>
              <a:t>Motivation</a:t>
            </a:r>
            <a:endParaRPr b="1" sz="5400">
              <a:solidFill>
                <a:srgbClr val="FFFFFF"/>
              </a:solidFill>
              <a:latin typeface="Helvetica Neue"/>
              <a:ea typeface="Helvetica Neue"/>
              <a:cs typeface="Helvetica Neue"/>
              <a:sym typeface="Helvetica Neue"/>
            </a:endParaRPr>
          </a:p>
          <a:p>
            <a:pPr indent="0" lvl="0" marL="0" rtl="0" algn="l">
              <a:spcBef>
                <a:spcPts val="1200"/>
              </a:spcBef>
              <a:spcAft>
                <a:spcPts val="0"/>
              </a:spcAft>
              <a:buNone/>
            </a:pPr>
            <a:r>
              <a:t/>
            </a:r>
            <a:endParaRPr b="1" sz="5400">
              <a:solidFill>
                <a:srgbClr val="FFFFFF"/>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ctrTitle"/>
          </p:nvPr>
        </p:nvSpPr>
        <p:spPr>
          <a:xfrm>
            <a:off x="313750" y="232475"/>
            <a:ext cx="7398000" cy="78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800"/>
              <a:t>Motivation</a:t>
            </a:r>
            <a:r>
              <a:rPr b="1" lang="en" sz="2800">
                <a:solidFill>
                  <a:srgbClr val="B7B7B7"/>
                </a:solidFill>
              </a:rPr>
              <a:t> |</a:t>
            </a:r>
            <a:r>
              <a:rPr b="1" lang="en" sz="2800"/>
              <a:t> </a:t>
            </a:r>
            <a:r>
              <a:rPr b="1" lang="en" sz="2800">
                <a:solidFill>
                  <a:srgbClr val="9E9E9E"/>
                </a:solidFill>
              </a:rPr>
              <a:t>Where AB Test</a:t>
            </a:r>
            <a:r>
              <a:rPr b="1" lang="en" sz="2800">
                <a:solidFill>
                  <a:srgbClr val="9E9E9E"/>
                </a:solidFill>
              </a:rPr>
              <a:t> Fails</a:t>
            </a:r>
            <a:endParaRPr sz="2900">
              <a:solidFill>
                <a:srgbClr val="9E9E9E"/>
              </a:solidFill>
            </a:endParaRPr>
          </a:p>
        </p:txBody>
      </p:sp>
      <p:pic>
        <p:nvPicPr>
          <p:cNvPr id="73" name="Google Shape;73;p16"/>
          <p:cNvPicPr preferRelativeResize="0"/>
          <p:nvPr/>
        </p:nvPicPr>
        <p:blipFill>
          <a:blip r:embed="rId3">
            <a:alphaModFix/>
          </a:blip>
          <a:stretch>
            <a:fillRect/>
          </a:stretch>
        </p:blipFill>
        <p:spPr>
          <a:xfrm>
            <a:off x="1712825" y="1019975"/>
            <a:ext cx="5397448" cy="1902826"/>
          </a:xfrm>
          <a:prstGeom prst="rect">
            <a:avLst/>
          </a:prstGeom>
          <a:noFill/>
          <a:ln>
            <a:noFill/>
          </a:ln>
        </p:spPr>
      </p:pic>
      <p:sp>
        <p:nvSpPr>
          <p:cNvPr id="74" name="Google Shape;74;p16"/>
          <p:cNvSpPr txBox="1"/>
          <p:nvPr/>
        </p:nvSpPr>
        <p:spPr>
          <a:xfrm>
            <a:off x="675000" y="3181800"/>
            <a:ext cx="80325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Although true experiments have higher internal validity, sometimes in reality it’s </a:t>
            </a:r>
            <a:r>
              <a:rPr b="1" lang="en" sz="1800">
                <a:solidFill>
                  <a:schemeClr val="dk1"/>
                </a:solidFill>
                <a:latin typeface="Proxima Nova"/>
                <a:ea typeface="Proxima Nova"/>
                <a:cs typeface="Proxima Nova"/>
                <a:sym typeface="Proxima Nova"/>
              </a:rPr>
              <a:t>not feasible (not practical or </a:t>
            </a:r>
            <a:r>
              <a:rPr b="1" lang="en" sz="1800">
                <a:solidFill>
                  <a:schemeClr val="dk1"/>
                </a:solidFill>
                <a:latin typeface="Proxima Nova"/>
                <a:ea typeface="Proxima Nova"/>
                <a:cs typeface="Proxima Nova"/>
                <a:sym typeface="Proxima Nova"/>
              </a:rPr>
              <a:t>ethical</a:t>
            </a:r>
            <a:r>
              <a:rPr b="1" lang="en" sz="1800">
                <a:solidFill>
                  <a:schemeClr val="dk1"/>
                </a:solidFill>
                <a:latin typeface="Proxima Nova"/>
                <a:ea typeface="Proxima Nova"/>
                <a:cs typeface="Proxima Nova"/>
                <a:sym typeface="Proxima Nova"/>
              </a:rPr>
              <a:t>)</a:t>
            </a:r>
            <a:r>
              <a:rPr lang="en" sz="1800">
                <a:solidFill>
                  <a:schemeClr val="dk1"/>
                </a:solidFill>
                <a:latin typeface="Proxima Nova"/>
                <a:ea typeface="Proxima Nova"/>
                <a:cs typeface="Proxima Nova"/>
                <a:sym typeface="Proxima Nova"/>
              </a:rPr>
              <a:t> to provide or </a:t>
            </a:r>
            <a:r>
              <a:rPr lang="en" sz="1800">
                <a:solidFill>
                  <a:schemeClr val="dk1"/>
                </a:solidFill>
                <a:latin typeface="Proxima Nova"/>
                <a:ea typeface="Proxima Nova"/>
                <a:cs typeface="Proxima Nova"/>
                <a:sym typeface="Proxima Nova"/>
              </a:rPr>
              <a:t>withhold</a:t>
            </a:r>
            <a:r>
              <a:rPr lang="en" sz="1800">
                <a:solidFill>
                  <a:schemeClr val="dk1"/>
                </a:solidFill>
                <a:latin typeface="Proxima Nova"/>
                <a:ea typeface="Proxima Nova"/>
                <a:cs typeface="Proxima Nova"/>
                <a:sym typeface="Proxima Nova"/>
              </a:rPr>
              <a:t> a </a:t>
            </a:r>
            <a:r>
              <a:rPr lang="en" sz="1800">
                <a:solidFill>
                  <a:schemeClr val="dk1"/>
                </a:solidFill>
                <a:latin typeface="Proxima Nova"/>
                <a:ea typeface="Proxima Nova"/>
                <a:cs typeface="Proxima Nova"/>
                <a:sym typeface="Proxima Nova"/>
              </a:rPr>
              <a:t>treatment</a:t>
            </a:r>
            <a:r>
              <a:rPr lang="en" sz="1800">
                <a:solidFill>
                  <a:schemeClr val="dk1"/>
                </a:solidFill>
                <a:latin typeface="Proxima Nova"/>
                <a:ea typeface="Proxima Nova"/>
                <a:cs typeface="Proxima Nova"/>
                <a:sym typeface="Proxima Nova"/>
              </a:rPr>
              <a:t> on a random basis; Causal Impact analysis can allow you to study the same causal relationship </a:t>
            </a:r>
            <a:r>
              <a:rPr lang="en" sz="1800">
                <a:solidFill>
                  <a:schemeClr val="dk1"/>
                </a:solidFill>
                <a:latin typeface="Proxima Nova"/>
                <a:ea typeface="Proxima Nova"/>
                <a:cs typeface="Proxima Nova"/>
                <a:sym typeface="Proxima Nova"/>
              </a:rPr>
              <a:t>as accurately as a controlled experiment</a:t>
            </a:r>
            <a:r>
              <a:rPr lang="en" sz="1800">
                <a:solidFill>
                  <a:schemeClr val="dk1"/>
                </a:solidFill>
                <a:latin typeface="Proxima Nova"/>
                <a:ea typeface="Proxima Nova"/>
                <a:cs typeface="Proxima Nova"/>
                <a:sym typeface="Proxima Nova"/>
              </a:rPr>
              <a: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ctrTitle"/>
          </p:nvPr>
        </p:nvSpPr>
        <p:spPr>
          <a:xfrm>
            <a:off x="313750" y="232475"/>
            <a:ext cx="7398000" cy="78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800"/>
              <a:t>Motivation</a:t>
            </a:r>
            <a:r>
              <a:rPr b="1" lang="en" sz="2800">
                <a:solidFill>
                  <a:srgbClr val="B7B7B7"/>
                </a:solidFill>
              </a:rPr>
              <a:t> |</a:t>
            </a:r>
            <a:r>
              <a:rPr b="1" lang="en" sz="2800"/>
              <a:t> </a:t>
            </a:r>
            <a:r>
              <a:rPr b="1" lang="en" sz="2800">
                <a:solidFill>
                  <a:srgbClr val="9E9E9E"/>
                </a:solidFill>
              </a:rPr>
              <a:t>Uber</a:t>
            </a:r>
            <a:endParaRPr sz="2900">
              <a:solidFill>
                <a:srgbClr val="9E9E9E"/>
              </a:solidFill>
            </a:endParaRPr>
          </a:p>
        </p:txBody>
      </p:sp>
      <p:sp>
        <p:nvSpPr>
          <p:cNvPr id="80" name="Google Shape;80;p17"/>
          <p:cNvSpPr txBox="1"/>
          <p:nvPr/>
        </p:nvSpPr>
        <p:spPr>
          <a:xfrm>
            <a:off x="426550" y="1679400"/>
            <a:ext cx="36894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Marketers</a:t>
            </a:r>
            <a:r>
              <a:rPr lang="en">
                <a:solidFill>
                  <a:schemeClr val="dk1"/>
                </a:solidFill>
                <a:latin typeface="Proxima Nova"/>
                <a:ea typeface="Proxima Nova"/>
                <a:cs typeface="Proxima Nova"/>
                <a:sym typeface="Proxima Nova"/>
              </a:rPr>
              <a:t> have no way to tie their acquisition efforts to monetary impact for Uber for cross-sell budget planning</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Leadership </a:t>
            </a:r>
            <a:r>
              <a:rPr lang="en">
                <a:solidFill>
                  <a:schemeClr val="dk1"/>
                </a:solidFill>
                <a:latin typeface="Proxima Nova"/>
                <a:ea typeface="Proxima Nova"/>
                <a:cs typeface="Proxima Nova"/>
                <a:sym typeface="Proxima Nova"/>
              </a:rPr>
              <a:t>cannot rely on rigorous causality to prioritize between product acquisition</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Data Scientists </a:t>
            </a:r>
            <a:r>
              <a:rPr lang="en">
                <a:solidFill>
                  <a:schemeClr val="dk1"/>
                </a:solidFill>
                <a:latin typeface="Proxima Nova"/>
                <a:ea typeface="Proxima Nova"/>
                <a:cs typeface="Proxima Nova"/>
                <a:sym typeface="Proxima Nova"/>
              </a:rPr>
              <a:t>that build cross-sell conversion models cannot measure expected value of a conversion without insight into the value of a conversion</a:t>
            </a:r>
            <a:endParaRPr/>
          </a:p>
        </p:txBody>
      </p:sp>
      <p:grpSp>
        <p:nvGrpSpPr>
          <p:cNvPr id="81" name="Google Shape;81;p17"/>
          <p:cNvGrpSpPr/>
          <p:nvPr/>
        </p:nvGrpSpPr>
        <p:grpSpPr>
          <a:xfrm>
            <a:off x="5591650" y="0"/>
            <a:ext cx="3536501" cy="5143501"/>
            <a:chOff x="4601050" y="0"/>
            <a:chExt cx="3536501" cy="5143501"/>
          </a:xfrm>
        </p:grpSpPr>
        <p:pic>
          <p:nvPicPr>
            <p:cNvPr id="82" name="Google Shape;82;p17"/>
            <p:cNvPicPr preferRelativeResize="0"/>
            <p:nvPr/>
          </p:nvPicPr>
          <p:blipFill rotWithShape="1">
            <a:blip r:embed="rId3">
              <a:alphaModFix/>
            </a:blip>
            <a:srcRect b="14148" l="0" r="0" t="12767"/>
            <a:stretch/>
          </p:blipFill>
          <p:spPr>
            <a:xfrm>
              <a:off x="4601050" y="0"/>
              <a:ext cx="3536501" cy="5143501"/>
            </a:xfrm>
            <a:prstGeom prst="rect">
              <a:avLst/>
            </a:prstGeom>
            <a:noFill/>
            <a:ln>
              <a:noFill/>
            </a:ln>
          </p:spPr>
        </p:pic>
        <p:pic>
          <p:nvPicPr>
            <p:cNvPr id="83" name="Google Shape;83;p17"/>
            <p:cNvPicPr preferRelativeResize="0"/>
            <p:nvPr/>
          </p:nvPicPr>
          <p:blipFill>
            <a:blip r:embed="rId4">
              <a:alphaModFix/>
            </a:blip>
            <a:stretch>
              <a:fillRect/>
            </a:stretch>
          </p:blipFill>
          <p:spPr>
            <a:xfrm>
              <a:off x="5178788" y="697150"/>
              <a:ext cx="1673224" cy="465600"/>
            </a:xfrm>
            <a:prstGeom prst="rect">
              <a:avLst/>
            </a:prstGeom>
            <a:noFill/>
            <a:ln>
              <a:noFill/>
            </a:ln>
          </p:spPr>
        </p:pic>
        <p:pic>
          <p:nvPicPr>
            <p:cNvPr id="84" name="Google Shape;84;p17"/>
            <p:cNvPicPr preferRelativeResize="0"/>
            <p:nvPr/>
          </p:nvPicPr>
          <p:blipFill>
            <a:blip r:embed="rId5">
              <a:alphaModFix/>
            </a:blip>
            <a:stretch>
              <a:fillRect/>
            </a:stretch>
          </p:blipFill>
          <p:spPr>
            <a:xfrm>
              <a:off x="5151925" y="211775"/>
              <a:ext cx="1673273" cy="465575"/>
            </a:xfrm>
            <a:prstGeom prst="rect">
              <a:avLst/>
            </a:prstGeom>
            <a:noFill/>
            <a:ln>
              <a:noFill/>
            </a:ln>
          </p:spPr>
        </p:pic>
        <p:pic>
          <p:nvPicPr>
            <p:cNvPr id="85" name="Google Shape;85;p17"/>
            <p:cNvPicPr preferRelativeResize="0"/>
            <p:nvPr/>
          </p:nvPicPr>
          <p:blipFill>
            <a:blip r:embed="rId6">
              <a:alphaModFix/>
            </a:blip>
            <a:stretch>
              <a:fillRect/>
            </a:stretch>
          </p:blipFill>
          <p:spPr>
            <a:xfrm>
              <a:off x="5178813" y="1628313"/>
              <a:ext cx="1673190" cy="465575"/>
            </a:xfrm>
            <a:prstGeom prst="rect">
              <a:avLst/>
            </a:prstGeom>
            <a:noFill/>
            <a:ln>
              <a:noFill/>
            </a:ln>
          </p:spPr>
        </p:pic>
        <p:pic>
          <p:nvPicPr>
            <p:cNvPr id="86" name="Google Shape;86;p17"/>
            <p:cNvPicPr preferRelativeResize="0"/>
            <p:nvPr/>
          </p:nvPicPr>
          <p:blipFill>
            <a:blip r:embed="rId7">
              <a:alphaModFix/>
            </a:blip>
            <a:stretch>
              <a:fillRect/>
            </a:stretch>
          </p:blipFill>
          <p:spPr>
            <a:xfrm>
              <a:off x="5178775" y="2559464"/>
              <a:ext cx="1673274" cy="465600"/>
            </a:xfrm>
            <a:prstGeom prst="rect">
              <a:avLst/>
            </a:prstGeom>
            <a:noFill/>
            <a:ln>
              <a:noFill/>
            </a:ln>
          </p:spPr>
        </p:pic>
        <p:pic>
          <p:nvPicPr>
            <p:cNvPr id="87" name="Google Shape;87;p17"/>
            <p:cNvPicPr preferRelativeResize="0"/>
            <p:nvPr/>
          </p:nvPicPr>
          <p:blipFill>
            <a:blip r:embed="rId8">
              <a:alphaModFix/>
            </a:blip>
            <a:stretch>
              <a:fillRect/>
            </a:stretch>
          </p:blipFill>
          <p:spPr>
            <a:xfrm>
              <a:off x="5173747" y="4087901"/>
              <a:ext cx="1683324" cy="465600"/>
            </a:xfrm>
            <a:prstGeom prst="rect">
              <a:avLst/>
            </a:prstGeom>
            <a:noFill/>
            <a:ln>
              <a:noFill/>
            </a:ln>
          </p:spPr>
        </p:pic>
        <p:pic>
          <p:nvPicPr>
            <p:cNvPr id="88" name="Google Shape;88;p17"/>
            <p:cNvPicPr preferRelativeResize="0"/>
            <p:nvPr/>
          </p:nvPicPr>
          <p:blipFill>
            <a:blip r:embed="rId9">
              <a:alphaModFix/>
            </a:blip>
            <a:stretch>
              <a:fillRect/>
            </a:stretch>
          </p:blipFill>
          <p:spPr>
            <a:xfrm>
              <a:off x="5178800" y="4597511"/>
              <a:ext cx="1673225" cy="465575"/>
            </a:xfrm>
            <a:prstGeom prst="rect">
              <a:avLst/>
            </a:prstGeom>
            <a:noFill/>
            <a:ln>
              <a:noFill/>
            </a:ln>
          </p:spPr>
        </p:pic>
        <p:pic>
          <p:nvPicPr>
            <p:cNvPr id="89" name="Google Shape;89;p17"/>
            <p:cNvPicPr preferRelativeResize="0"/>
            <p:nvPr/>
          </p:nvPicPr>
          <p:blipFill>
            <a:blip r:embed="rId10">
              <a:alphaModFix/>
            </a:blip>
            <a:stretch>
              <a:fillRect/>
            </a:stretch>
          </p:blipFill>
          <p:spPr>
            <a:xfrm>
              <a:off x="5178750" y="2113713"/>
              <a:ext cx="1673291" cy="465600"/>
            </a:xfrm>
            <a:prstGeom prst="rect">
              <a:avLst/>
            </a:prstGeom>
            <a:noFill/>
            <a:ln>
              <a:noFill/>
            </a:ln>
          </p:spPr>
        </p:pic>
        <p:pic>
          <p:nvPicPr>
            <p:cNvPr id="90" name="Google Shape;90;p17"/>
            <p:cNvPicPr preferRelativeResize="0"/>
            <p:nvPr/>
          </p:nvPicPr>
          <p:blipFill>
            <a:blip r:embed="rId11">
              <a:alphaModFix/>
            </a:blip>
            <a:stretch>
              <a:fillRect/>
            </a:stretch>
          </p:blipFill>
          <p:spPr>
            <a:xfrm>
              <a:off x="5178826" y="1162750"/>
              <a:ext cx="1673167" cy="465575"/>
            </a:xfrm>
            <a:prstGeom prst="rect">
              <a:avLst/>
            </a:prstGeom>
            <a:noFill/>
            <a:ln>
              <a:noFill/>
            </a:ln>
          </p:spPr>
        </p:pic>
        <p:pic>
          <p:nvPicPr>
            <p:cNvPr id="91" name="Google Shape;91;p17"/>
            <p:cNvPicPr preferRelativeResize="0"/>
            <p:nvPr/>
          </p:nvPicPr>
          <p:blipFill>
            <a:blip r:embed="rId12">
              <a:alphaModFix/>
            </a:blip>
            <a:stretch>
              <a:fillRect/>
            </a:stretch>
          </p:blipFill>
          <p:spPr>
            <a:xfrm>
              <a:off x="5139438" y="3092513"/>
              <a:ext cx="1751916" cy="465600"/>
            </a:xfrm>
            <a:prstGeom prst="rect">
              <a:avLst/>
            </a:prstGeom>
            <a:noFill/>
            <a:ln>
              <a:noFill/>
            </a:ln>
          </p:spPr>
        </p:pic>
        <p:pic>
          <p:nvPicPr>
            <p:cNvPr id="92" name="Google Shape;92;p17"/>
            <p:cNvPicPr preferRelativeResize="0"/>
            <p:nvPr/>
          </p:nvPicPr>
          <p:blipFill>
            <a:blip r:embed="rId13">
              <a:alphaModFix/>
            </a:blip>
            <a:stretch>
              <a:fillRect/>
            </a:stretch>
          </p:blipFill>
          <p:spPr>
            <a:xfrm>
              <a:off x="5182263" y="3602124"/>
              <a:ext cx="1587650" cy="441784"/>
            </a:xfrm>
            <a:prstGeom prst="rect">
              <a:avLst/>
            </a:prstGeom>
            <a:noFill/>
            <a:ln>
              <a:noFill/>
            </a:ln>
          </p:spPr>
        </p:pic>
      </p:grpSp>
      <p:pic>
        <p:nvPicPr>
          <p:cNvPr id="93" name="Google Shape;93;p17"/>
          <p:cNvPicPr preferRelativeResize="0"/>
          <p:nvPr/>
        </p:nvPicPr>
        <p:blipFill>
          <a:blip r:embed="rId14">
            <a:alphaModFix/>
          </a:blip>
          <a:stretch>
            <a:fillRect/>
          </a:stretch>
        </p:blipFill>
        <p:spPr>
          <a:xfrm>
            <a:off x="4213800" y="1770675"/>
            <a:ext cx="1377850" cy="1235125"/>
          </a:xfrm>
          <a:prstGeom prst="rect">
            <a:avLst/>
          </a:prstGeom>
          <a:noFill/>
          <a:ln>
            <a:noFill/>
          </a:ln>
        </p:spPr>
      </p:pic>
      <p:sp>
        <p:nvSpPr>
          <p:cNvPr id="94" name="Google Shape;94;p17"/>
          <p:cNvSpPr txBox="1"/>
          <p:nvPr/>
        </p:nvSpPr>
        <p:spPr>
          <a:xfrm>
            <a:off x="112900" y="812800"/>
            <a:ext cx="5531400" cy="720900"/>
          </a:xfrm>
          <a:prstGeom prst="rect">
            <a:avLst/>
          </a:prstGeom>
          <a:solidFill>
            <a:srgbClr val="FFC043"/>
          </a:solidFill>
          <a:ln cap="flat" cmpd="sng" w="9525">
            <a:solidFill>
              <a:srgbClr val="FFC043"/>
            </a:solidFill>
            <a:prstDash val="solid"/>
            <a:round/>
            <a:headEnd len="sm" w="sm" type="none"/>
            <a:tailEnd len="sm" w="sm" type="none"/>
          </a:ln>
        </p:spPr>
        <p:txBody>
          <a:bodyPr anchorCtr="0" anchor="ctr" bIns="0" lIns="0" spcFirstLastPara="1" rIns="0" wrap="square" tIns="0">
            <a:noAutofit/>
          </a:bodyPr>
          <a:lstStyle/>
          <a:p>
            <a:pPr indent="-152400" lvl="0" marL="292100" rtl="0" algn="ctr">
              <a:spcBef>
                <a:spcPts val="300"/>
              </a:spcBef>
              <a:spcAft>
                <a:spcPts val="0"/>
              </a:spcAft>
              <a:buNone/>
            </a:pPr>
            <a:r>
              <a:rPr b="1" lang="en" sz="1800">
                <a:solidFill>
                  <a:schemeClr val="lt1"/>
                </a:solidFill>
                <a:latin typeface="Proxima Nova"/>
                <a:ea typeface="Proxima Nova"/>
                <a:cs typeface="Proxima Nova"/>
                <a:sym typeface="Proxima Nova"/>
              </a:rPr>
              <a:t>Cross-sell opportunities are large but require rigor in quantifying the long term monetary impact</a:t>
            </a:r>
            <a:endParaRPr b="1" sz="1600">
              <a:solidFill>
                <a:schemeClr val="lt1"/>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56BF"/>
        </a:solidFill>
      </p:bgPr>
    </p:bg>
    <p:spTree>
      <p:nvGrpSpPr>
        <p:cNvPr id="98" name="Shape 98"/>
        <p:cNvGrpSpPr/>
        <p:nvPr/>
      </p:nvGrpSpPr>
      <p:grpSpPr>
        <a:xfrm>
          <a:off x="0" y="0"/>
          <a:ext cx="0" cy="0"/>
          <a:chOff x="0" y="0"/>
          <a:chExt cx="0" cy="0"/>
        </a:xfrm>
      </p:grpSpPr>
      <p:sp>
        <p:nvSpPr>
          <p:cNvPr id="99" name="Google Shape;99;p18"/>
          <p:cNvSpPr txBox="1"/>
          <p:nvPr/>
        </p:nvSpPr>
        <p:spPr>
          <a:xfrm>
            <a:off x="342900" y="176950"/>
            <a:ext cx="7192500" cy="287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5400">
                <a:solidFill>
                  <a:schemeClr val="lt1"/>
                </a:solidFill>
                <a:latin typeface="Helvetica Neue"/>
                <a:ea typeface="Helvetica Neue"/>
                <a:cs typeface="Helvetica Neue"/>
                <a:sym typeface="Helvetica Neue"/>
              </a:rPr>
              <a:t>Technical</a:t>
            </a:r>
            <a:r>
              <a:rPr b="1" lang="en" sz="5400">
                <a:solidFill>
                  <a:schemeClr val="lt1"/>
                </a:solidFill>
                <a:latin typeface="Helvetica Neue"/>
                <a:ea typeface="Helvetica Neue"/>
                <a:cs typeface="Helvetica Neue"/>
                <a:sym typeface="Helvetica Neue"/>
              </a:rPr>
              <a:t> Framework</a:t>
            </a:r>
            <a:endParaRPr b="1" sz="5400">
              <a:solidFill>
                <a:schemeClr val="lt1"/>
              </a:solidFill>
              <a:latin typeface="Helvetica Neue"/>
              <a:ea typeface="Helvetica Neue"/>
              <a:cs typeface="Helvetica Neue"/>
              <a:sym typeface="Helvetica Neue"/>
            </a:endParaRPr>
          </a:p>
          <a:p>
            <a:pPr indent="0" lvl="0" marL="0" rtl="0" algn="l">
              <a:spcBef>
                <a:spcPts val="1200"/>
              </a:spcBef>
              <a:spcAft>
                <a:spcPts val="0"/>
              </a:spcAft>
              <a:buClr>
                <a:schemeClr val="dk1"/>
              </a:buClr>
              <a:buSzPts val="1100"/>
              <a:buFont typeface="Arial"/>
              <a:buNone/>
            </a:pPr>
            <a:r>
              <a:rPr lang="en" sz="1800">
                <a:solidFill>
                  <a:schemeClr val="lt1"/>
                </a:solidFill>
                <a:latin typeface="Helvetica Neue Light"/>
                <a:ea typeface="Helvetica Neue Light"/>
                <a:cs typeface="Helvetica Neue Light"/>
                <a:sym typeface="Helvetica Neue Light"/>
              </a:rPr>
              <a:t>Scoring, Matching, Inference</a:t>
            </a:r>
            <a:endParaRPr b="1" sz="5400">
              <a:solidFill>
                <a:srgbClr val="FFFFFF"/>
              </a:solidFill>
              <a:latin typeface="Helvetica Neue"/>
              <a:ea typeface="Helvetica Neue"/>
              <a:cs typeface="Helvetica Neue"/>
              <a:sym typeface="Helvetica Neue"/>
            </a:endParaRPr>
          </a:p>
          <a:p>
            <a:pPr indent="0" lvl="0" marL="0" rtl="0" algn="l">
              <a:spcBef>
                <a:spcPts val="1200"/>
              </a:spcBef>
              <a:spcAft>
                <a:spcPts val="0"/>
              </a:spcAft>
              <a:buNone/>
            </a:pPr>
            <a:r>
              <a:t/>
            </a:r>
            <a:endParaRPr b="1" sz="5400">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ctrTitle"/>
          </p:nvPr>
        </p:nvSpPr>
        <p:spPr>
          <a:xfrm>
            <a:off x="313750" y="232475"/>
            <a:ext cx="7398000" cy="78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800"/>
              <a:t>Quasi-experimental Designs</a:t>
            </a:r>
            <a:endParaRPr sz="2900">
              <a:solidFill>
                <a:srgbClr val="9E9E9E"/>
              </a:solidFill>
            </a:endParaRPr>
          </a:p>
        </p:txBody>
      </p:sp>
      <p:sp>
        <p:nvSpPr>
          <p:cNvPr id="105" name="Google Shape;105;p19"/>
          <p:cNvSpPr txBox="1"/>
          <p:nvPr/>
        </p:nvSpPr>
        <p:spPr>
          <a:xfrm>
            <a:off x="717825" y="811425"/>
            <a:ext cx="7850400" cy="722400"/>
          </a:xfrm>
          <a:prstGeom prst="rect">
            <a:avLst/>
          </a:prstGeom>
          <a:solidFill>
            <a:srgbClr val="7356BF"/>
          </a:solidFill>
          <a:ln>
            <a:noFill/>
          </a:ln>
        </p:spPr>
        <p:txBody>
          <a:bodyPr anchorCtr="0" anchor="ctr" bIns="0" lIns="0" spcFirstLastPara="1" rIns="0" wrap="square" tIns="0">
            <a:noAutofit/>
          </a:bodyPr>
          <a:lstStyle/>
          <a:p>
            <a:pPr indent="-152400" lvl="0" marL="292100" rtl="0" algn="ctr">
              <a:spcBef>
                <a:spcPts val="300"/>
              </a:spcBef>
              <a:spcAft>
                <a:spcPts val="0"/>
              </a:spcAft>
              <a:buNone/>
            </a:pPr>
            <a:r>
              <a:rPr b="1" lang="en" sz="1800">
                <a:solidFill>
                  <a:srgbClr val="FFFFFF"/>
                </a:solidFill>
                <a:latin typeface="Proxima Nova"/>
                <a:ea typeface="Proxima Nova"/>
                <a:cs typeface="Proxima Nova"/>
                <a:sym typeface="Proxima Nova"/>
              </a:rPr>
              <a:t>Among all the methods, CeViChE uses well established, tunable matching and rigorous inference validation technique</a:t>
            </a:r>
            <a:endParaRPr b="1" sz="1800">
              <a:solidFill>
                <a:srgbClr val="FFFFFF"/>
              </a:solidFill>
              <a:latin typeface="Proxima Nova"/>
              <a:ea typeface="Proxima Nova"/>
              <a:cs typeface="Proxima Nova"/>
              <a:sym typeface="Proxima Nova"/>
            </a:endParaRPr>
          </a:p>
        </p:txBody>
      </p:sp>
      <p:sp>
        <p:nvSpPr>
          <p:cNvPr id="106" name="Google Shape;106;p19"/>
          <p:cNvSpPr txBox="1"/>
          <p:nvPr/>
        </p:nvSpPr>
        <p:spPr>
          <a:xfrm>
            <a:off x="426550" y="1679400"/>
            <a:ext cx="8772300" cy="3174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rgbClr val="0645AD"/>
                </a:solidFill>
                <a:highlight>
                  <a:srgbClr val="FFFFFF"/>
                </a:highlight>
                <a:uFill>
                  <a:noFill/>
                </a:uFill>
                <a:latin typeface="Proxima Nova"/>
                <a:ea typeface="Proxima Nova"/>
                <a:cs typeface="Proxima Nova"/>
                <a:sym typeface="Proxima Nova"/>
                <a:hlinkClick r:id="rId3">
                  <a:extLst>
                    <a:ext uri="{A12FA001-AC4F-418D-AE19-62706E023703}">
                      <ahyp:hlinkClr val="tx"/>
                    </a:ext>
                  </a:extLst>
                </a:hlinkClick>
              </a:rPr>
              <a:t>Difference in differences</a:t>
            </a:r>
            <a:r>
              <a:rPr lang="en">
                <a:solidFill>
                  <a:srgbClr val="202122"/>
                </a:solidFill>
                <a:highlight>
                  <a:srgbClr val="FFFFFF"/>
                </a:highlight>
                <a:latin typeface="Proxima Nova"/>
                <a:ea typeface="Proxima Nova"/>
                <a:cs typeface="Proxima Nova"/>
                <a:sym typeface="Proxima Nova"/>
              </a:rPr>
              <a:t> </a:t>
            </a:r>
            <a:r>
              <a:rPr lang="en">
                <a:solidFill>
                  <a:schemeClr val="dk1"/>
                </a:solidFill>
                <a:highlight>
                  <a:srgbClr val="FFFFFF"/>
                </a:highlight>
                <a:latin typeface="Proxima Nova"/>
                <a:ea typeface="Proxima Nova"/>
                <a:cs typeface="Proxima Nova"/>
                <a:sym typeface="Proxima Nova"/>
              </a:rPr>
              <a:t>(pre-post with-without comparison)</a:t>
            </a:r>
            <a:endParaRPr>
              <a:solidFill>
                <a:schemeClr val="dk1"/>
              </a:solidFill>
              <a:highlight>
                <a:srgbClr val="FFFFFF"/>
              </a:highlight>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highlight>
                  <a:srgbClr val="FFFFFF"/>
                </a:highlight>
                <a:latin typeface="Proxima Nova"/>
                <a:ea typeface="Proxima Nova"/>
                <a:cs typeface="Proxima Nova"/>
                <a:sym typeface="Proxima Nova"/>
              </a:rPr>
              <a:t>Nonequivalent control groups design</a:t>
            </a:r>
            <a:endParaRPr>
              <a:solidFill>
                <a:schemeClr val="dk1"/>
              </a:solidFill>
              <a:highlight>
                <a:srgbClr val="FFFFFF"/>
              </a:highlight>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rgbClr val="0645AD"/>
                </a:solidFill>
                <a:highlight>
                  <a:srgbClr val="FFFFFF"/>
                </a:highlight>
                <a:uFill>
                  <a:noFill/>
                </a:uFill>
                <a:latin typeface="Proxima Nova"/>
                <a:ea typeface="Proxima Nova"/>
                <a:cs typeface="Proxima Nova"/>
                <a:sym typeface="Proxima Nova"/>
                <a:hlinkClick r:id="rId4">
                  <a:extLst>
                    <a:ext uri="{A12FA001-AC4F-418D-AE19-62706E023703}">
                      <ahyp:hlinkClr val="tx"/>
                    </a:ext>
                  </a:extLst>
                </a:hlinkClick>
              </a:rPr>
              <a:t>Regression discontinuity design</a:t>
            </a:r>
            <a:endParaRPr>
              <a:solidFill>
                <a:srgbClr val="0645AD"/>
              </a:solidFill>
              <a:highlight>
                <a:srgbClr val="FFFFFF"/>
              </a:highlight>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rgbClr val="0645AD"/>
                </a:solidFill>
                <a:highlight>
                  <a:srgbClr val="FFFFFF"/>
                </a:highlight>
                <a:uFill>
                  <a:noFill/>
                </a:uFill>
                <a:latin typeface="Proxima Nova"/>
                <a:ea typeface="Proxima Nova"/>
                <a:cs typeface="Proxima Nova"/>
                <a:sym typeface="Proxima Nova"/>
                <a:hlinkClick r:id="rId5">
                  <a:extLst>
                    <a:ext uri="{A12FA001-AC4F-418D-AE19-62706E023703}">
                      <ahyp:hlinkClr val="tx"/>
                    </a:ext>
                  </a:extLst>
                </a:hlinkClick>
              </a:rPr>
              <a:t>Case-control design</a:t>
            </a:r>
            <a:endParaRPr>
              <a:solidFill>
                <a:srgbClr val="0645AD"/>
              </a:solidFill>
              <a:highlight>
                <a:srgbClr val="FFFFFF"/>
              </a:highlight>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1"/>
              </a:buClr>
              <a:buSzPts val="1400"/>
              <a:buFont typeface="Proxima Nova"/>
              <a:buChar char="○"/>
            </a:pPr>
            <a:r>
              <a:rPr lang="en">
                <a:solidFill>
                  <a:schemeClr val="dk1"/>
                </a:solidFill>
                <a:highlight>
                  <a:srgbClr val="FFFFFF"/>
                </a:highlight>
                <a:latin typeface="Proxima Nova"/>
                <a:ea typeface="Proxima Nova"/>
                <a:cs typeface="Proxima Nova"/>
                <a:sym typeface="Proxima Nova"/>
              </a:rPr>
              <a:t>time-series designs</a:t>
            </a:r>
            <a:endParaRPr>
              <a:solidFill>
                <a:schemeClr val="dk1"/>
              </a:solidFill>
              <a:highlight>
                <a:srgbClr val="FFFFFF"/>
              </a:highlight>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1"/>
              </a:buClr>
              <a:buSzPts val="1400"/>
              <a:buFont typeface="Proxima Nova"/>
              <a:buChar char="○"/>
            </a:pPr>
            <a:r>
              <a:rPr lang="en">
                <a:solidFill>
                  <a:schemeClr val="dk1"/>
                </a:solidFill>
                <a:highlight>
                  <a:srgbClr val="FFFFFF"/>
                </a:highlight>
                <a:latin typeface="Proxima Nova"/>
                <a:ea typeface="Proxima Nova"/>
                <a:cs typeface="Proxima Nova"/>
                <a:sym typeface="Proxima Nova"/>
              </a:rPr>
              <a:t>multiple time series design</a:t>
            </a:r>
            <a:endParaRPr>
              <a:solidFill>
                <a:schemeClr val="dk1"/>
              </a:solidFill>
              <a:highlight>
                <a:srgbClr val="FFFFFF"/>
              </a:highlight>
              <a:latin typeface="Proxima Nova"/>
              <a:ea typeface="Proxima Nova"/>
              <a:cs typeface="Proxima Nova"/>
              <a:sym typeface="Proxima Nova"/>
            </a:endParaRPr>
          </a:p>
          <a:p>
            <a:pPr indent="-317500" lvl="1" marL="914400" rtl="0" algn="l">
              <a:lnSpc>
                <a:spcPct val="115000"/>
              </a:lnSpc>
              <a:spcBef>
                <a:spcPts val="0"/>
              </a:spcBef>
              <a:spcAft>
                <a:spcPts val="0"/>
              </a:spcAft>
              <a:buClr>
                <a:srgbClr val="202122"/>
              </a:buClr>
              <a:buSzPts val="1400"/>
              <a:buFont typeface="Proxima Nova"/>
              <a:buChar char="○"/>
            </a:pPr>
            <a:r>
              <a:rPr lang="en">
                <a:solidFill>
                  <a:srgbClr val="0645AD"/>
                </a:solidFill>
                <a:highlight>
                  <a:srgbClr val="FFFFFF"/>
                </a:highlight>
                <a:uFill>
                  <a:noFill/>
                </a:uFill>
                <a:latin typeface="Proxima Nova"/>
                <a:ea typeface="Proxima Nova"/>
                <a:cs typeface="Proxima Nova"/>
                <a:sym typeface="Proxima Nova"/>
                <a:hlinkClick r:id="rId6">
                  <a:extLst>
                    <a:ext uri="{A12FA001-AC4F-418D-AE19-62706E023703}">
                      <ahyp:hlinkClr val="tx"/>
                    </a:ext>
                  </a:extLst>
                </a:hlinkClick>
              </a:rPr>
              <a:t>interrupted time series design</a:t>
            </a:r>
            <a:endParaRPr>
              <a:solidFill>
                <a:srgbClr val="0645AD"/>
              </a:solidFill>
              <a:highlight>
                <a:srgbClr val="FFFFFF"/>
              </a:highlight>
              <a:latin typeface="Proxima Nova"/>
              <a:ea typeface="Proxima Nova"/>
              <a:cs typeface="Proxima Nova"/>
              <a:sym typeface="Proxima Nova"/>
            </a:endParaRPr>
          </a:p>
          <a:p>
            <a:pPr indent="-317500" lvl="1" marL="914400" rtl="0" algn="l">
              <a:lnSpc>
                <a:spcPct val="115000"/>
              </a:lnSpc>
              <a:spcBef>
                <a:spcPts val="0"/>
              </a:spcBef>
              <a:spcAft>
                <a:spcPts val="0"/>
              </a:spcAft>
              <a:buClr>
                <a:srgbClr val="202122"/>
              </a:buClr>
              <a:buSzPts val="1400"/>
              <a:buFont typeface="Proxima Nova"/>
              <a:buChar char="○"/>
            </a:pPr>
            <a:r>
              <a:rPr lang="en">
                <a:solidFill>
                  <a:srgbClr val="0645AD"/>
                </a:solidFill>
                <a:highlight>
                  <a:srgbClr val="FFFFFF"/>
                </a:highlight>
                <a:uFill>
                  <a:noFill/>
                </a:uFill>
                <a:latin typeface="Proxima Nova"/>
                <a:ea typeface="Proxima Nova"/>
                <a:cs typeface="Proxima Nova"/>
                <a:sym typeface="Proxima Nova"/>
                <a:hlinkClick r:id="rId7">
                  <a:extLst>
                    <a:ext uri="{A12FA001-AC4F-418D-AE19-62706E023703}">
                      <ahyp:hlinkClr val="tx"/>
                    </a:ext>
                  </a:extLst>
                </a:hlinkClick>
              </a:rPr>
              <a:t>propensity score matching</a:t>
            </a:r>
            <a:endParaRPr>
              <a:solidFill>
                <a:srgbClr val="0645AD"/>
              </a:solidFill>
              <a:highlight>
                <a:srgbClr val="FFFFFF"/>
              </a:highlight>
              <a:latin typeface="Proxima Nova"/>
              <a:ea typeface="Proxima Nova"/>
              <a:cs typeface="Proxima Nova"/>
              <a:sym typeface="Proxima Nova"/>
            </a:endParaRPr>
          </a:p>
          <a:p>
            <a:pPr indent="-317500" lvl="1" marL="914400" rtl="0" algn="l">
              <a:lnSpc>
                <a:spcPct val="115000"/>
              </a:lnSpc>
              <a:spcBef>
                <a:spcPts val="0"/>
              </a:spcBef>
              <a:spcAft>
                <a:spcPts val="0"/>
              </a:spcAft>
              <a:buClr>
                <a:srgbClr val="202122"/>
              </a:buClr>
              <a:buSzPts val="1400"/>
              <a:buFont typeface="Proxima Nova"/>
              <a:buChar char="○"/>
            </a:pPr>
            <a:r>
              <a:rPr lang="en">
                <a:solidFill>
                  <a:srgbClr val="0645AD"/>
                </a:solidFill>
                <a:highlight>
                  <a:srgbClr val="FFFFFF"/>
                </a:highlight>
                <a:uFill>
                  <a:noFill/>
                </a:uFill>
                <a:latin typeface="Proxima Nova"/>
                <a:ea typeface="Proxima Nova"/>
                <a:cs typeface="Proxima Nova"/>
                <a:sym typeface="Proxima Nova"/>
                <a:hlinkClick r:id="rId8">
                  <a:extLst>
                    <a:ext uri="{A12FA001-AC4F-418D-AE19-62706E023703}">
                      <ahyp:hlinkClr val="tx"/>
                    </a:ext>
                  </a:extLst>
                </a:hlinkClick>
              </a:rPr>
              <a:t>instrumental variables</a:t>
            </a:r>
            <a:endParaRPr>
              <a:solidFill>
                <a:srgbClr val="0645AD"/>
              </a:solidFill>
              <a:highlight>
                <a:srgbClr val="FFFFFF"/>
              </a:highlight>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rgbClr val="0645AD"/>
                </a:solidFill>
                <a:highlight>
                  <a:srgbClr val="FFFFFF"/>
                </a:highlight>
                <a:uFill>
                  <a:noFill/>
                </a:uFill>
                <a:latin typeface="Proxima Nova"/>
                <a:ea typeface="Proxima Nova"/>
                <a:cs typeface="Proxima Nova"/>
                <a:sym typeface="Proxima Nova"/>
                <a:hlinkClick r:id="rId9">
                  <a:extLst>
                    <a:ext uri="{A12FA001-AC4F-418D-AE19-62706E023703}">
                      <ahyp:hlinkClr val="tx"/>
                    </a:ext>
                  </a:extLst>
                </a:hlinkClick>
              </a:rPr>
              <a:t>Panel analysis</a:t>
            </a:r>
            <a:endParaRPr>
              <a:solidFill>
                <a:srgbClr val="0645AD"/>
              </a:solidFill>
              <a:highlight>
                <a:srgbClr val="FFFFFF"/>
              </a:highlight>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b="1" lang="en" sz="1600">
                <a:solidFill>
                  <a:schemeClr val="dk1"/>
                </a:solidFill>
                <a:highlight>
                  <a:srgbClr val="FFFFFF"/>
                </a:highlight>
                <a:latin typeface="Proxima Nova"/>
                <a:ea typeface="Proxima Nova"/>
                <a:cs typeface="Proxima Nova"/>
                <a:sym typeface="Proxima Nova"/>
              </a:rPr>
              <a:t>CeViChE - Stratified propensity score matching  + Meta learners  + S</a:t>
            </a:r>
            <a:r>
              <a:rPr b="1" lang="en" sz="1600">
                <a:solidFill>
                  <a:schemeClr val="dk1"/>
                </a:solidFill>
                <a:highlight>
                  <a:srgbClr val="FFFFFF"/>
                </a:highlight>
                <a:latin typeface="Proxima Nova"/>
                <a:ea typeface="Proxima Nova"/>
                <a:cs typeface="Proxima Nova"/>
                <a:sym typeface="Proxima Nova"/>
              </a:rPr>
              <a:t>ensitivity</a:t>
            </a:r>
            <a:r>
              <a:rPr b="1" lang="en" sz="1600">
                <a:solidFill>
                  <a:schemeClr val="dk1"/>
                </a:solidFill>
                <a:highlight>
                  <a:srgbClr val="FFFFFF"/>
                </a:highlight>
                <a:latin typeface="Proxima Nova"/>
                <a:ea typeface="Proxima Nova"/>
                <a:cs typeface="Proxima Nova"/>
                <a:sym typeface="Proxima Nova"/>
              </a:rPr>
              <a:t> a</a:t>
            </a:r>
            <a:r>
              <a:rPr b="1" lang="en" sz="1600">
                <a:solidFill>
                  <a:schemeClr val="dk1"/>
                </a:solidFill>
                <a:highlight>
                  <a:srgbClr val="FFFFFF"/>
                </a:highlight>
                <a:latin typeface="Proxima Nova"/>
                <a:ea typeface="Proxima Nova"/>
                <a:cs typeface="Proxima Nova"/>
                <a:sym typeface="Proxima Nova"/>
              </a:rPr>
              <a:t>nalysis</a:t>
            </a:r>
            <a:endParaRPr b="1" sz="1600">
              <a:solidFill>
                <a:schemeClr val="dk1"/>
              </a:solidFill>
              <a:highlight>
                <a:srgbClr val="FFFFFF"/>
              </a:highlight>
              <a:latin typeface="Proxima Nova"/>
              <a:ea typeface="Proxima Nova"/>
              <a:cs typeface="Proxima Nova"/>
              <a:sym typeface="Proxima Nova"/>
            </a:endParaRPr>
          </a:p>
          <a:p>
            <a:pPr indent="0" lvl="0" marL="0" rtl="0" algn="l">
              <a:lnSpc>
                <a:spcPct val="115000"/>
              </a:lnSpc>
              <a:spcBef>
                <a:spcPts val="1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 name="Shape 110"/>
        <p:cNvGrpSpPr/>
        <p:nvPr/>
      </p:nvGrpSpPr>
      <p:grpSpPr>
        <a:xfrm>
          <a:off x="0" y="0"/>
          <a:ext cx="0" cy="0"/>
          <a:chOff x="0" y="0"/>
          <a:chExt cx="0" cy="0"/>
        </a:xfrm>
      </p:grpSpPr>
      <p:sp>
        <p:nvSpPr>
          <p:cNvPr id="111" name="Google Shape;111;p20"/>
          <p:cNvSpPr txBox="1"/>
          <p:nvPr/>
        </p:nvSpPr>
        <p:spPr>
          <a:xfrm>
            <a:off x="310896" y="228600"/>
            <a:ext cx="577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Helvetica Neue"/>
                <a:ea typeface="Helvetica Neue"/>
                <a:cs typeface="Helvetica Neue"/>
                <a:sym typeface="Helvetica Neue"/>
              </a:rPr>
              <a:t>Methodology</a:t>
            </a:r>
            <a:endParaRPr sz="3000">
              <a:latin typeface="Helvetica Neue"/>
              <a:ea typeface="Helvetica Neue"/>
              <a:cs typeface="Helvetica Neue"/>
              <a:sym typeface="Helvetica Neue"/>
            </a:endParaRPr>
          </a:p>
        </p:txBody>
      </p:sp>
      <p:pic>
        <p:nvPicPr>
          <p:cNvPr id="112" name="Google Shape;112;p20"/>
          <p:cNvPicPr preferRelativeResize="0"/>
          <p:nvPr/>
        </p:nvPicPr>
        <p:blipFill rotWithShape="1">
          <a:blip r:embed="rId3">
            <a:alphaModFix/>
          </a:blip>
          <a:srcRect b="0" l="-2543" r="0" t="0"/>
          <a:stretch/>
        </p:blipFill>
        <p:spPr>
          <a:xfrm>
            <a:off x="536575" y="1338875"/>
            <a:ext cx="8070852" cy="3641000"/>
          </a:xfrm>
          <a:prstGeom prst="rect">
            <a:avLst/>
          </a:prstGeom>
          <a:noFill/>
          <a:ln>
            <a:noFill/>
          </a:ln>
        </p:spPr>
      </p:pic>
      <p:sp>
        <p:nvSpPr>
          <p:cNvPr id="113" name="Google Shape;113;p20"/>
          <p:cNvSpPr txBox="1"/>
          <p:nvPr>
            <p:ph idx="1" type="subTitle"/>
          </p:nvPr>
        </p:nvSpPr>
        <p:spPr>
          <a:xfrm>
            <a:off x="785550" y="910200"/>
            <a:ext cx="7712700" cy="361200"/>
          </a:xfrm>
          <a:prstGeom prst="rect">
            <a:avLst/>
          </a:prstGeom>
          <a:solidFill>
            <a:srgbClr val="7356BF"/>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Feature Engineering -&gt; Propensity Score </a:t>
            </a:r>
            <a:r>
              <a:rPr b="1" lang="en" sz="1600">
                <a:solidFill>
                  <a:schemeClr val="lt1"/>
                </a:solidFill>
                <a:latin typeface="Proxima Nova"/>
                <a:ea typeface="Proxima Nova"/>
                <a:cs typeface="Proxima Nova"/>
                <a:sym typeface="Proxima Nova"/>
              </a:rPr>
              <a:t>-&gt; </a:t>
            </a:r>
            <a:r>
              <a:rPr b="1" lang="en" sz="1600">
                <a:solidFill>
                  <a:srgbClr val="FFFFFF"/>
                </a:solidFill>
                <a:latin typeface="Proxima Nova"/>
                <a:ea typeface="Proxima Nova"/>
                <a:cs typeface="Proxima Nova"/>
                <a:sym typeface="Proxima Nova"/>
              </a:rPr>
              <a:t>Matching -&gt; Inference</a:t>
            </a:r>
            <a:endParaRPr b="1" sz="1600">
              <a:solidFill>
                <a:srgbClr val="FFFFFF"/>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sp>
        <p:nvSpPr>
          <p:cNvPr id="118" name="Google Shape;118;p21"/>
          <p:cNvSpPr txBox="1"/>
          <p:nvPr/>
        </p:nvSpPr>
        <p:spPr>
          <a:xfrm>
            <a:off x="310896" y="228600"/>
            <a:ext cx="577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Helvetica Neue"/>
                <a:ea typeface="Helvetica Neue"/>
                <a:cs typeface="Helvetica Neue"/>
                <a:sym typeface="Helvetica Neue"/>
              </a:rPr>
              <a:t>Methodology</a:t>
            </a:r>
            <a:endParaRPr sz="3000">
              <a:latin typeface="Helvetica Neue"/>
              <a:ea typeface="Helvetica Neue"/>
              <a:cs typeface="Helvetica Neue"/>
              <a:sym typeface="Helvetica Neue"/>
            </a:endParaRPr>
          </a:p>
        </p:txBody>
      </p:sp>
      <p:sp>
        <p:nvSpPr>
          <p:cNvPr id="119" name="Google Shape;119;p21"/>
          <p:cNvSpPr txBox="1"/>
          <p:nvPr>
            <p:ph idx="1" type="subTitle"/>
          </p:nvPr>
        </p:nvSpPr>
        <p:spPr>
          <a:xfrm>
            <a:off x="785550" y="914400"/>
            <a:ext cx="7712700" cy="361200"/>
          </a:xfrm>
          <a:prstGeom prst="rect">
            <a:avLst/>
          </a:prstGeom>
          <a:solidFill>
            <a:srgbClr val="7356BF"/>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Propensity Score Matching: Homogeneous group creation from observation dat</a:t>
            </a:r>
            <a:r>
              <a:rPr b="1" lang="en" sz="1600">
                <a:solidFill>
                  <a:srgbClr val="FFFFFF"/>
                </a:solidFill>
                <a:latin typeface="Questrial"/>
                <a:ea typeface="Questrial"/>
                <a:cs typeface="Questrial"/>
                <a:sym typeface="Questrial"/>
              </a:rPr>
              <a:t>a</a:t>
            </a:r>
            <a:endParaRPr b="1" sz="1600">
              <a:solidFill>
                <a:srgbClr val="FFFFFF"/>
              </a:solidFill>
              <a:latin typeface="Questrial"/>
              <a:ea typeface="Questrial"/>
              <a:cs typeface="Questrial"/>
              <a:sym typeface="Questrial"/>
            </a:endParaRPr>
          </a:p>
        </p:txBody>
      </p:sp>
      <p:sp>
        <p:nvSpPr>
          <p:cNvPr id="120" name="Google Shape;120;p21"/>
          <p:cNvSpPr txBox="1"/>
          <p:nvPr>
            <p:ph idx="4294967295" type="body"/>
          </p:nvPr>
        </p:nvSpPr>
        <p:spPr>
          <a:xfrm>
            <a:off x="471700" y="1326325"/>
            <a:ext cx="6050400" cy="29046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Methodology </a:t>
            </a:r>
            <a:endParaRPr sz="1600">
              <a:latin typeface="Proxima Nova"/>
              <a:ea typeface="Proxima Nova"/>
              <a:cs typeface="Proxima Nova"/>
              <a:sym typeface="Proxima Nova"/>
            </a:endParaRPr>
          </a:p>
          <a:p>
            <a:pPr indent="-317500" lvl="1" marL="914400" marR="0" rtl="0" algn="l">
              <a:lnSpc>
                <a:spcPct val="115000"/>
              </a:lnSpc>
              <a:spcBef>
                <a:spcPts val="0"/>
              </a:spcBef>
              <a:spcAft>
                <a:spcPts val="0"/>
              </a:spcAft>
              <a:buSzPts val="1400"/>
              <a:buFont typeface="Questrial"/>
              <a:buChar char="○"/>
            </a:pPr>
            <a:r>
              <a:rPr b="1" lang="en">
                <a:latin typeface="Proxima Nova"/>
                <a:ea typeface="Proxima Nova"/>
                <a:cs typeface="Proxima Nova"/>
                <a:sym typeface="Proxima Nova"/>
              </a:rPr>
              <a:t>Propensity score matching*: </a:t>
            </a:r>
            <a:r>
              <a:rPr lang="en">
                <a:latin typeface="Proxima Nova"/>
                <a:ea typeface="Proxima Nova"/>
                <a:cs typeface="Proxima Nova"/>
                <a:sym typeface="Proxima Nova"/>
              </a:rPr>
              <a:t>User-level matching procedure to ensure T/C groups are as similar as possible.</a:t>
            </a:r>
            <a:endParaRPr>
              <a:latin typeface="Proxima Nova"/>
              <a:ea typeface="Proxima Nova"/>
              <a:cs typeface="Proxima Nova"/>
              <a:sym typeface="Proxima Nova"/>
            </a:endParaRPr>
          </a:p>
          <a:p>
            <a:pPr indent="-317500" lvl="2" marL="1371600" rtl="0" algn="l">
              <a:lnSpc>
                <a:spcPct val="100000"/>
              </a:lnSpc>
              <a:spcBef>
                <a:spcPts val="0"/>
              </a:spcBef>
              <a:spcAft>
                <a:spcPts val="0"/>
              </a:spcAft>
              <a:buSzPts val="1400"/>
              <a:buFont typeface="Proxima Nova"/>
              <a:buChar char="■"/>
            </a:pPr>
            <a:r>
              <a:rPr lang="en">
                <a:latin typeface="Proxima Nova"/>
                <a:ea typeface="Proxima Nova"/>
                <a:cs typeface="Proxima Nova"/>
                <a:sym typeface="Proxima Nova"/>
              </a:rPr>
              <a:t>Propensity score reflects each user’s characteristics and past behaviours.</a:t>
            </a:r>
            <a:endParaRPr>
              <a:latin typeface="Proxima Nova"/>
              <a:ea typeface="Proxima Nova"/>
              <a:cs typeface="Proxima Nova"/>
              <a:sym typeface="Proxima Nova"/>
            </a:endParaRPr>
          </a:p>
          <a:p>
            <a:pPr indent="-317500" lvl="2" marL="1371600" rtl="0" algn="l">
              <a:lnSpc>
                <a:spcPct val="100000"/>
              </a:lnSpc>
              <a:spcBef>
                <a:spcPts val="0"/>
              </a:spcBef>
              <a:spcAft>
                <a:spcPts val="0"/>
              </a:spcAft>
              <a:buSzPts val="1400"/>
              <a:buFont typeface="Proxima Nova"/>
              <a:buChar char="■"/>
            </a:pPr>
            <a:r>
              <a:rPr lang="en">
                <a:latin typeface="Proxima Nova"/>
                <a:ea typeface="Proxima Nova"/>
                <a:cs typeface="Proxima Nova"/>
                <a:sym typeface="Proxima Nova"/>
              </a:rPr>
              <a:t>Perform a nearest neighbor matching based on propensity score.</a:t>
            </a:r>
            <a:endParaRPr>
              <a:latin typeface="Proxima Nova"/>
              <a:ea typeface="Proxima Nova"/>
              <a:cs typeface="Proxima Nova"/>
              <a:sym typeface="Proxima Nova"/>
            </a:endParaRPr>
          </a:p>
          <a:p>
            <a:pPr indent="-317500" lvl="2" marL="1371600" rtl="0" algn="l">
              <a:lnSpc>
                <a:spcPct val="100000"/>
              </a:lnSpc>
              <a:spcBef>
                <a:spcPts val="0"/>
              </a:spcBef>
              <a:spcAft>
                <a:spcPts val="0"/>
              </a:spcAft>
              <a:buSzPts val="1400"/>
              <a:buFont typeface="Proxima Nova"/>
              <a:buChar char="■"/>
            </a:pPr>
            <a:r>
              <a:rPr lang="en">
                <a:latin typeface="Proxima Nova"/>
                <a:ea typeface="Proxima Nova"/>
                <a:cs typeface="Proxima Nova"/>
                <a:sym typeface="Proxima Nova"/>
              </a:rPr>
              <a:t>Optimize the matching results by adding matching covariates together with propensity score into matching.</a:t>
            </a:r>
            <a:endParaRPr>
              <a:latin typeface="Proxima Nova"/>
              <a:ea typeface="Proxima Nova"/>
              <a:cs typeface="Proxima Nova"/>
              <a:sym typeface="Proxima Nova"/>
            </a:endParaRPr>
          </a:p>
          <a:p>
            <a:pPr indent="-317500" lvl="2" marL="1371600" rtl="0" algn="l">
              <a:lnSpc>
                <a:spcPct val="100000"/>
              </a:lnSpc>
              <a:spcBef>
                <a:spcPts val="0"/>
              </a:spcBef>
              <a:spcAft>
                <a:spcPts val="0"/>
              </a:spcAft>
              <a:buSzPts val="1400"/>
              <a:buFont typeface="Proxima Nova"/>
              <a:buChar char="■"/>
            </a:pPr>
            <a:r>
              <a:rPr lang="en">
                <a:latin typeface="Proxima Nova"/>
                <a:ea typeface="Proxima Nova"/>
                <a:cs typeface="Proxima Nova"/>
                <a:sym typeface="Proxima Nova"/>
              </a:rPr>
              <a:t>Verify similarity of feature distributions between treatment and control after matching.</a:t>
            </a:r>
            <a:endParaRPr>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Notable points</a:t>
            </a:r>
            <a:endParaRPr sz="1600">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Add calipers to define the maximum threshold for differenc</a:t>
            </a:r>
            <a:r>
              <a:rPr lang="en">
                <a:latin typeface="Proxima Nova"/>
                <a:ea typeface="Proxima Nova"/>
                <a:cs typeface="Proxima Nova"/>
                <a:sym typeface="Proxima Nova"/>
              </a:rPr>
              <a:t>e.</a:t>
            </a:r>
            <a:endParaRPr>
              <a:latin typeface="Proxima Nova"/>
              <a:ea typeface="Proxima Nova"/>
              <a:cs typeface="Proxima Nova"/>
              <a:sym typeface="Proxima Nova"/>
            </a:endParaRPr>
          </a:p>
          <a:p>
            <a:pPr indent="0" lvl="0" marL="0" rtl="0" algn="l">
              <a:spcBef>
                <a:spcPts val="1600"/>
              </a:spcBef>
              <a:spcAft>
                <a:spcPts val="1600"/>
              </a:spcAft>
              <a:buNone/>
            </a:pPr>
            <a:r>
              <a:t/>
            </a:r>
            <a:endParaRPr sz="1400">
              <a:latin typeface="Questrial"/>
              <a:ea typeface="Questrial"/>
              <a:cs typeface="Questrial"/>
              <a:sym typeface="Questrial"/>
            </a:endParaRPr>
          </a:p>
        </p:txBody>
      </p:sp>
      <p:pic>
        <p:nvPicPr>
          <p:cNvPr id="121" name="Google Shape;121;p21"/>
          <p:cNvPicPr preferRelativeResize="0"/>
          <p:nvPr/>
        </p:nvPicPr>
        <p:blipFill>
          <a:blip r:embed="rId3">
            <a:alphaModFix/>
          </a:blip>
          <a:stretch>
            <a:fillRect/>
          </a:stretch>
        </p:blipFill>
        <p:spPr>
          <a:xfrm>
            <a:off x="6384100" y="1758325"/>
            <a:ext cx="2717600" cy="1164686"/>
          </a:xfrm>
          <a:prstGeom prst="rect">
            <a:avLst/>
          </a:prstGeom>
          <a:noFill/>
          <a:ln>
            <a:noFill/>
          </a:ln>
        </p:spPr>
      </p:pic>
      <p:sp>
        <p:nvSpPr>
          <p:cNvPr id="122" name="Google Shape;122;p21"/>
          <p:cNvSpPr txBox="1"/>
          <p:nvPr/>
        </p:nvSpPr>
        <p:spPr>
          <a:xfrm>
            <a:off x="516800" y="4472100"/>
            <a:ext cx="77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Questrial"/>
                <a:ea typeface="Questrial"/>
                <a:cs typeface="Questrial"/>
                <a:sym typeface="Questrial"/>
              </a:rPr>
              <a:t>* As in any observational study, there may still exist hidden confounders that influence both the conversion behavior and the potential outcomes. We try to be comprehensive in the feature list for the matching to remove the bias as much as we can.</a:t>
            </a:r>
            <a:endParaRPr sz="1000">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